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tags/tag6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6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61"/>
  </p:notesMasterIdLst>
  <p:sldIdLst>
    <p:sldId id="2147376371" r:id="rId3"/>
    <p:sldId id="2147376370" r:id="rId4"/>
    <p:sldId id="4693" r:id="rId5"/>
    <p:sldId id="2147376372" r:id="rId6"/>
    <p:sldId id="259" r:id="rId7"/>
    <p:sldId id="261" r:id="rId8"/>
    <p:sldId id="262" r:id="rId9"/>
    <p:sldId id="2147376377" r:id="rId10"/>
    <p:sldId id="2147376290" r:id="rId11"/>
    <p:sldId id="2147376373" r:id="rId12"/>
    <p:sldId id="4860" r:id="rId13"/>
    <p:sldId id="4611" r:id="rId14"/>
    <p:sldId id="2147376224" r:id="rId15"/>
    <p:sldId id="4648" r:id="rId16"/>
    <p:sldId id="2147376645" r:id="rId17"/>
    <p:sldId id="2147376646" r:id="rId18"/>
    <p:sldId id="2147376714" r:id="rId19"/>
    <p:sldId id="2147376715" r:id="rId20"/>
    <p:sldId id="2147376716" r:id="rId21"/>
    <p:sldId id="2147376644" r:id="rId22"/>
    <p:sldId id="2147376310" r:id="rId23"/>
    <p:sldId id="2147376281" r:id="rId24"/>
    <p:sldId id="2147376374" r:id="rId25"/>
    <p:sldId id="4916" r:id="rId26"/>
    <p:sldId id="2142533275" r:id="rId27"/>
    <p:sldId id="2142533276" r:id="rId28"/>
    <p:sldId id="2142533296" r:id="rId29"/>
    <p:sldId id="2147376378" r:id="rId30"/>
    <p:sldId id="2142533299" r:id="rId31"/>
    <p:sldId id="2147376208" r:id="rId32"/>
    <p:sldId id="2147376099" r:id="rId33"/>
    <p:sldId id="2147376104" r:id="rId34"/>
    <p:sldId id="2147376209" r:id="rId35"/>
    <p:sldId id="4899" r:id="rId36"/>
    <p:sldId id="2147376210" r:id="rId37"/>
    <p:sldId id="4904" r:id="rId38"/>
    <p:sldId id="2147376211" r:id="rId39"/>
    <p:sldId id="4905" r:id="rId40"/>
    <p:sldId id="4912" r:id="rId41"/>
    <p:sldId id="2147376376" r:id="rId42"/>
    <p:sldId id="2147376258" r:id="rId43"/>
    <p:sldId id="320" r:id="rId44"/>
    <p:sldId id="2147376130" r:id="rId45"/>
    <p:sldId id="2147376375" r:id="rId46"/>
    <p:sldId id="2147376709" r:id="rId47"/>
    <p:sldId id="2147376256" r:id="rId48"/>
    <p:sldId id="2147376341" r:id="rId49"/>
    <p:sldId id="2147376710" r:id="rId50"/>
    <p:sldId id="2147376301" r:id="rId51"/>
    <p:sldId id="10816" r:id="rId52"/>
    <p:sldId id="2147376346" r:id="rId53"/>
    <p:sldId id="2147376345" r:id="rId54"/>
    <p:sldId id="2147376344" r:id="rId55"/>
    <p:sldId id="2147376711" r:id="rId56"/>
    <p:sldId id="2147376712" r:id="rId57"/>
    <p:sldId id="4850" r:id="rId58"/>
    <p:sldId id="4857" r:id="rId59"/>
    <p:sldId id="214737671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487F41-3765-49C4-99A3-A398D968B0BA}">
          <p14:sldIdLst>
            <p14:sldId id="2147376371"/>
            <p14:sldId id="2147376370"/>
            <p14:sldId id="4693"/>
          </p14:sldIdLst>
        </p14:section>
        <p14:section name="Viewing landscape" id="{4CD119C8-71F3-4624-A156-C50E7EE7B026}">
          <p14:sldIdLst>
            <p14:sldId id="2147376372"/>
            <p14:sldId id="259"/>
            <p14:sldId id="261"/>
            <p14:sldId id="262"/>
            <p14:sldId id="2147376377"/>
            <p14:sldId id="2147376290"/>
          </p14:sldIdLst>
        </p14:section>
        <p14:section name="The Basics" id="{19F4A090-CEA1-45BF-A613-1C82AA4B971C}">
          <p14:sldIdLst>
            <p14:sldId id="2147376373"/>
            <p14:sldId id="4860"/>
            <p14:sldId id="4611"/>
            <p14:sldId id="2147376224"/>
            <p14:sldId id="4648"/>
            <p14:sldId id="2147376645"/>
            <p14:sldId id="2147376646"/>
            <p14:sldId id="2147376714"/>
            <p14:sldId id="2147376715"/>
            <p14:sldId id="2147376716"/>
            <p14:sldId id="2147376644"/>
            <p14:sldId id="2147376310"/>
            <p14:sldId id="2147376281"/>
          </p14:sldIdLst>
        </p14:section>
        <p14:section name="Advanced TV" id="{EF415590-89E5-4006-AE7C-B95C4480A6BF}">
          <p14:sldIdLst>
            <p14:sldId id="2147376374"/>
            <p14:sldId id="4916"/>
            <p14:sldId id="2142533275"/>
            <p14:sldId id="2142533276"/>
            <p14:sldId id="2142533296"/>
            <p14:sldId id="2147376378"/>
            <p14:sldId id="2142533299"/>
            <p14:sldId id="2147376208"/>
            <p14:sldId id="2147376099"/>
            <p14:sldId id="2147376104"/>
            <p14:sldId id="2147376209"/>
            <p14:sldId id="4899"/>
            <p14:sldId id="2147376210"/>
            <p14:sldId id="4904"/>
            <p14:sldId id="2147376211"/>
            <p14:sldId id="4905"/>
            <p14:sldId id="4912"/>
          </p14:sldIdLst>
        </p14:section>
        <p14:section name="it's for everyone" id="{7B2C9F54-54EC-4EE8-9F0F-1273DC2BD192}">
          <p14:sldIdLst>
            <p14:sldId id="2147376376"/>
            <p14:sldId id="2147376258"/>
            <p14:sldId id="320"/>
            <p14:sldId id="2147376130"/>
          </p14:sldIdLst>
        </p14:section>
        <p14:section name="the business case" id="{8D992D3E-5CCF-42D8-BF24-55355FA9A05C}">
          <p14:sldIdLst>
            <p14:sldId id="2147376375"/>
            <p14:sldId id="2147376709"/>
            <p14:sldId id="2147376256"/>
            <p14:sldId id="2147376341"/>
            <p14:sldId id="2147376710"/>
            <p14:sldId id="2147376301"/>
            <p14:sldId id="10816"/>
            <p14:sldId id="2147376346"/>
            <p14:sldId id="2147376345"/>
            <p14:sldId id="2147376344"/>
            <p14:sldId id="2147376711"/>
            <p14:sldId id="2147376712"/>
            <p14:sldId id="4850"/>
            <p14:sldId id="4857"/>
            <p14:sldId id="21473767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68" autoAdjust="0"/>
  </p:normalViewPr>
  <p:slideViewPr>
    <p:cSldViewPr snapToGrid="0">
      <p:cViewPr varScale="1">
        <p:scale>
          <a:sx n="78" d="100"/>
          <a:sy n="78"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insidemedia.sharepoint.com/sites/Thinkbox-ProfitAbility-WrittenDocument-GRM/Shared%20Documents/General/06.%20The%20effectiveness%20landscape%20now/Supporting%20data%20and%20charts/Tim%20chart%20build.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insidemedia.sharepoint.com/sites/Thinkbox-ProfitAbility-WrittenDocument-GRM/Shared%20Documents/General/06.%20The%20effectiveness%20landscape%20now/Supporting%20data%20and%20charts/Tim%20chart%20build.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C0000"/>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D7AF-47A2-BC65-F5281BA74540}"/>
              </c:ext>
            </c:extLst>
          </c:dPt>
          <c:dPt>
            <c:idx val="1"/>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3-D7AF-47A2-BC65-F5281BA74540}"/>
              </c:ext>
            </c:extLst>
          </c:dPt>
          <c:dPt>
            <c:idx val="2"/>
            <c:bubble3D val="0"/>
            <c:spPr>
              <a:solidFill>
                <a:srgbClr val="CC0000"/>
              </a:solidFill>
              <a:ln w="19050">
                <a:solidFill>
                  <a:schemeClr val="lt1"/>
                </a:solidFill>
              </a:ln>
              <a:effectLst/>
            </c:spPr>
            <c:extLst>
              <c:ext xmlns:c16="http://schemas.microsoft.com/office/drawing/2014/chart" uri="{C3380CC4-5D6E-409C-BE32-E72D297353CC}">
                <c16:uniqueId val="{00000005-D7AF-47A2-BC65-F5281BA74540}"/>
              </c:ext>
            </c:extLst>
          </c:dPt>
          <c:dLbls>
            <c:dLbl>
              <c:idx val="0"/>
              <c:layout>
                <c:manualLayout>
                  <c:x val="6.3256637657899475E-2"/>
                  <c:y val="-0.12623565712230855"/>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bg2"/>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7AF-47A2-BC65-F5281BA74540}"/>
                </c:ext>
              </c:extLst>
            </c:dLbl>
            <c:dLbl>
              <c:idx val="1"/>
              <c:layout>
                <c:manualLayout>
                  <c:x val="8.6815031061056827E-2"/>
                  <c:y val="-0.10175941361273197"/>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bg2"/>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7AF-47A2-BC65-F5281BA74540}"/>
                </c:ext>
              </c:extLst>
            </c:dLbl>
            <c:dLbl>
              <c:idx val="2"/>
              <c:layout>
                <c:manualLayout>
                  <c:x val="3.2571219060005256E-2"/>
                  <c:y val="-6.4527073517306362E-3"/>
                </c:manualLayout>
              </c:layout>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7AF-47A2-BC65-F5281BA74540}"/>
                </c:ext>
              </c:extLst>
            </c:dLbl>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SVOD</c:v>
                </c:pt>
                <c:pt idx="1">
                  <c:v>BVOD</c:v>
                </c:pt>
                <c:pt idx="2">
                  <c:v>Linear TV</c:v>
                </c:pt>
              </c:strCache>
            </c:strRef>
          </c:cat>
          <c:val>
            <c:numRef>
              <c:f>Sheet1!$B$2:$B$4</c:f>
              <c:numCache>
                <c:formatCode>0.0%</c:formatCode>
                <c:ptCount val="3"/>
                <c:pt idx="0">
                  <c:v>2.8000000000000001E-2</c:v>
                </c:pt>
                <c:pt idx="1">
                  <c:v>2.1000000000000001E-2</c:v>
                </c:pt>
                <c:pt idx="2">
                  <c:v>0.95099999999999996</c:v>
                </c:pt>
              </c:numCache>
            </c:numRef>
          </c:val>
          <c:extLst>
            <c:ext xmlns:c16="http://schemas.microsoft.com/office/drawing/2014/chart" uri="{C3380CC4-5D6E-409C-BE32-E72D297353CC}">
              <c16:uniqueId val="{00000012-D7AF-47A2-BC65-F5281BA74540}"/>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r"/>
      <c:layout>
        <c:manualLayout>
          <c:xMode val="edge"/>
          <c:yMode val="edge"/>
          <c:x val="0.66365565809316929"/>
          <c:y val="0.40507774371488897"/>
          <c:w val="0.19992252030383109"/>
          <c:h val="0.2035599117962859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627263876044249E-2"/>
          <c:y val="3.552763566457507E-2"/>
          <c:w val="0.8988815222220663"/>
          <c:h val="0.8820966093133159"/>
        </c:manualLayout>
      </c:layout>
      <c:barChart>
        <c:barDir val="col"/>
        <c:grouping val="clustered"/>
        <c:varyColors val="0"/>
        <c:ser>
          <c:idx val="0"/>
          <c:order val="0"/>
          <c:tx>
            <c:strRef>
              <c:f>Sheet1!$B$1</c:f>
              <c:strCache>
                <c:ptCount val="1"/>
                <c:pt idx="0">
                  <c:v>Any co-viewing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c:v>
                </c:pt>
                <c:pt idx="1">
                  <c:v>Playback</c:v>
                </c:pt>
                <c:pt idx="2">
                  <c:v>BVOD</c:v>
                </c:pt>
                <c:pt idx="3">
                  <c:v>SVOD</c:v>
                </c:pt>
                <c:pt idx="4">
                  <c:v>YouTube</c:v>
                </c:pt>
              </c:strCache>
            </c:strRef>
          </c:cat>
          <c:val>
            <c:numRef>
              <c:f>Sheet1!$B$2:$B$6</c:f>
              <c:numCache>
                <c:formatCode>0%</c:formatCode>
                <c:ptCount val="5"/>
                <c:pt idx="0">
                  <c:v>0.42</c:v>
                </c:pt>
                <c:pt idx="1">
                  <c:v>0.5</c:v>
                </c:pt>
                <c:pt idx="2">
                  <c:v>0.44</c:v>
                </c:pt>
                <c:pt idx="3">
                  <c:v>0.43</c:v>
                </c:pt>
                <c:pt idx="4">
                  <c:v>0.1</c:v>
                </c:pt>
              </c:numCache>
            </c:numRef>
          </c:val>
          <c:extLst>
            <c:ext xmlns:c16="http://schemas.microsoft.com/office/drawing/2014/chart" uri="{C3380CC4-5D6E-409C-BE32-E72D297353CC}">
              <c16:uniqueId val="{00000000-0962-48BB-A829-39526FBE9162}"/>
            </c:ext>
          </c:extLst>
        </c:ser>
        <c:dLbls>
          <c:showLegendKey val="0"/>
          <c:showVal val="0"/>
          <c:showCatName val="0"/>
          <c:showSerName val="0"/>
          <c:showPercent val="0"/>
          <c:showBubbleSize val="0"/>
        </c:dLbls>
        <c:gapWidth val="70"/>
        <c:overlap val="-27"/>
        <c:axId val="254170752"/>
        <c:axId val="1581891600"/>
      </c:barChart>
      <c:catAx>
        <c:axId val="25417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581891600"/>
        <c:crosses val="autoZero"/>
        <c:auto val="1"/>
        <c:lblAlgn val="ctr"/>
        <c:lblOffset val="100"/>
        <c:noMultiLvlLbl val="0"/>
      </c:catAx>
      <c:valAx>
        <c:axId val="158189160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OF VIEWING</a:t>
                </a:r>
                <a:r>
                  <a:rPr lang="en-GB" baseline="0"/>
                  <a:t> THAT IS CO-VIEWING</a:t>
                </a:r>
                <a:endParaRPr lang="en-GB"/>
              </a:p>
            </c:rich>
          </c:tx>
          <c:layout>
            <c:manualLayout>
              <c:xMode val="edge"/>
              <c:yMode val="edge"/>
              <c:x val="2.2711298003435486E-2"/>
              <c:y val="0.1204722015403289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417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Sheet1!$A$2</c:f>
              <c:strCache>
                <c:ptCount val="1"/>
                <c:pt idx="0">
                  <c:v>0-10%</c:v>
                </c:pt>
              </c:strCache>
            </c:strRef>
          </c:tx>
          <c:spPr>
            <a:solidFill>
              <a:schemeClr val="accent1"/>
            </a:solidFill>
            <a:ln>
              <a:solidFill>
                <a:srgbClr val="D9D9D9"/>
              </a:solidFill>
            </a:ln>
            <a:effectLst/>
          </c:spPr>
          <c:invertIfNegative val="0"/>
          <c:cat>
            <c:strRef>
              <c:f>Sheet1!$B$1:$C$1</c:f>
              <c:strCache>
                <c:ptCount val="2"/>
                <c:pt idx="0">
                  <c:v>% of all BVOD viewership</c:v>
                </c:pt>
                <c:pt idx="1">
                  <c:v>% of all linear viewership</c:v>
                </c:pt>
              </c:strCache>
            </c:strRef>
          </c:cat>
          <c:val>
            <c:numRef>
              <c:f>Sheet1!$B$2:$C$2</c:f>
              <c:numCache>
                <c:formatCode>0%</c:formatCode>
                <c:ptCount val="2"/>
                <c:pt idx="0">
                  <c:v>0.03</c:v>
                </c:pt>
                <c:pt idx="1">
                  <c:v>0</c:v>
                </c:pt>
              </c:numCache>
            </c:numRef>
          </c:val>
          <c:extLst>
            <c:ext xmlns:c16="http://schemas.microsoft.com/office/drawing/2014/chart" uri="{C3380CC4-5D6E-409C-BE32-E72D297353CC}">
              <c16:uniqueId val="{00000000-CFAA-4032-8691-A8EF6EF91DE2}"/>
            </c:ext>
          </c:extLst>
        </c:ser>
        <c:ser>
          <c:idx val="1"/>
          <c:order val="1"/>
          <c:tx>
            <c:strRef>
              <c:f>Sheet1!$A$3</c:f>
              <c:strCache>
                <c:ptCount val="1"/>
                <c:pt idx="0">
                  <c:v>10-20%</c:v>
                </c:pt>
              </c:strCache>
            </c:strRef>
          </c:tx>
          <c:spPr>
            <a:solidFill>
              <a:schemeClr val="accent1"/>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Sheet1!$B$3:$C$3</c:f>
              <c:numCache>
                <c:formatCode>0%</c:formatCode>
                <c:ptCount val="2"/>
                <c:pt idx="0">
                  <c:v>0.06</c:v>
                </c:pt>
                <c:pt idx="1">
                  <c:v>0.01</c:v>
                </c:pt>
              </c:numCache>
            </c:numRef>
          </c:val>
          <c:extLst>
            <c:ext xmlns:c16="http://schemas.microsoft.com/office/drawing/2014/chart" uri="{C3380CC4-5D6E-409C-BE32-E72D297353CC}">
              <c16:uniqueId val="{00000001-CFAA-4032-8691-A8EF6EF91DE2}"/>
            </c:ext>
          </c:extLst>
        </c:ser>
        <c:ser>
          <c:idx val="2"/>
          <c:order val="2"/>
          <c:tx>
            <c:strRef>
              <c:f>Sheet1!$A$4</c:f>
              <c:strCache>
                <c:ptCount val="1"/>
                <c:pt idx="0">
                  <c:v>20-30%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Sheet1!$B$4:$C$4</c:f>
              <c:numCache>
                <c:formatCode>0%</c:formatCode>
                <c:ptCount val="2"/>
                <c:pt idx="0">
                  <c:v>7.0000000000000007E-2</c:v>
                </c:pt>
                <c:pt idx="1">
                  <c:v>0.01</c:v>
                </c:pt>
              </c:numCache>
            </c:numRef>
          </c:val>
          <c:extLst>
            <c:ext xmlns:c16="http://schemas.microsoft.com/office/drawing/2014/chart" uri="{C3380CC4-5D6E-409C-BE32-E72D297353CC}">
              <c16:uniqueId val="{00000002-CFAA-4032-8691-A8EF6EF91DE2}"/>
            </c:ext>
          </c:extLst>
        </c:ser>
        <c:ser>
          <c:idx val="3"/>
          <c:order val="3"/>
          <c:tx>
            <c:strRef>
              <c:f>Sheet1!$A$5</c:f>
              <c:strCache>
                <c:ptCount val="1"/>
                <c:pt idx="0">
                  <c:v>30-40%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Sheet1!$B$5:$C$5</c:f>
              <c:numCache>
                <c:formatCode>0%</c:formatCode>
                <c:ptCount val="2"/>
                <c:pt idx="0">
                  <c:v>0.1</c:v>
                </c:pt>
                <c:pt idx="1">
                  <c:v>0.02</c:v>
                </c:pt>
              </c:numCache>
            </c:numRef>
          </c:val>
          <c:extLst>
            <c:ext xmlns:c16="http://schemas.microsoft.com/office/drawing/2014/chart" uri="{C3380CC4-5D6E-409C-BE32-E72D297353CC}">
              <c16:uniqueId val="{00000003-CFAA-4032-8691-A8EF6EF91DE2}"/>
            </c:ext>
          </c:extLst>
        </c:ser>
        <c:ser>
          <c:idx val="4"/>
          <c:order val="4"/>
          <c:tx>
            <c:strRef>
              <c:f>Sheet1!$A$6</c:f>
              <c:strCache>
                <c:ptCount val="1"/>
                <c:pt idx="0">
                  <c:v>40-50%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Sheet1!$B$6:$C$6</c:f>
              <c:numCache>
                <c:formatCode>0%</c:formatCode>
                <c:ptCount val="2"/>
                <c:pt idx="0">
                  <c:v>0.11</c:v>
                </c:pt>
                <c:pt idx="1">
                  <c:v>0.04</c:v>
                </c:pt>
              </c:numCache>
            </c:numRef>
          </c:val>
          <c:extLst>
            <c:ext xmlns:c16="http://schemas.microsoft.com/office/drawing/2014/chart" uri="{C3380CC4-5D6E-409C-BE32-E72D297353CC}">
              <c16:uniqueId val="{00000004-CFAA-4032-8691-A8EF6EF91DE2}"/>
            </c:ext>
          </c:extLst>
        </c:ser>
        <c:ser>
          <c:idx val="5"/>
          <c:order val="5"/>
          <c:tx>
            <c:strRef>
              <c:f>Sheet1!$A$7</c:f>
              <c:strCache>
                <c:ptCount val="1"/>
                <c:pt idx="0">
                  <c:v>50-60%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Sheet1!$B$7:$C$7</c:f>
              <c:numCache>
                <c:formatCode>0%</c:formatCode>
                <c:ptCount val="2"/>
                <c:pt idx="0">
                  <c:v>0.11</c:v>
                </c:pt>
                <c:pt idx="1">
                  <c:v>0.06</c:v>
                </c:pt>
              </c:numCache>
            </c:numRef>
          </c:val>
          <c:extLst>
            <c:ext xmlns:c16="http://schemas.microsoft.com/office/drawing/2014/chart" uri="{C3380CC4-5D6E-409C-BE32-E72D297353CC}">
              <c16:uniqueId val="{00000005-CFAA-4032-8691-A8EF6EF91DE2}"/>
            </c:ext>
          </c:extLst>
        </c:ser>
        <c:ser>
          <c:idx val="6"/>
          <c:order val="6"/>
          <c:tx>
            <c:strRef>
              <c:f>Sheet1!$A$8</c:f>
              <c:strCache>
                <c:ptCount val="1"/>
                <c:pt idx="0">
                  <c:v>60-70%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Sheet1!$B$8:$C$8</c:f>
              <c:numCache>
                <c:formatCode>0%</c:formatCode>
                <c:ptCount val="2"/>
                <c:pt idx="0">
                  <c:v>0.12</c:v>
                </c:pt>
                <c:pt idx="1">
                  <c:v>0.09</c:v>
                </c:pt>
              </c:numCache>
            </c:numRef>
          </c:val>
          <c:extLst>
            <c:ext xmlns:c16="http://schemas.microsoft.com/office/drawing/2014/chart" uri="{C3380CC4-5D6E-409C-BE32-E72D297353CC}">
              <c16:uniqueId val="{00000006-CFAA-4032-8691-A8EF6EF91DE2}"/>
            </c:ext>
          </c:extLst>
        </c:ser>
        <c:ser>
          <c:idx val="7"/>
          <c:order val="7"/>
          <c:tx>
            <c:strRef>
              <c:f>Sheet1!$A$9</c:f>
              <c:strCache>
                <c:ptCount val="1"/>
                <c:pt idx="0">
                  <c:v>70-80%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Sheet1!$B$9:$C$9</c:f>
              <c:numCache>
                <c:formatCode>0%</c:formatCode>
                <c:ptCount val="2"/>
                <c:pt idx="0">
                  <c:v>0.13</c:v>
                </c:pt>
                <c:pt idx="1">
                  <c:v>0.14000000000000001</c:v>
                </c:pt>
              </c:numCache>
            </c:numRef>
          </c:val>
          <c:extLst>
            <c:ext xmlns:c16="http://schemas.microsoft.com/office/drawing/2014/chart" uri="{C3380CC4-5D6E-409C-BE32-E72D297353CC}">
              <c16:uniqueId val="{00000007-CFAA-4032-8691-A8EF6EF91DE2}"/>
            </c:ext>
          </c:extLst>
        </c:ser>
        <c:ser>
          <c:idx val="8"/>
          <c:order val="8"/>
          <c:tx>
            <c:strRef>
              <c:f>Sheet1!$A$10</c:f>
              <c:strCache>
                <c:ptCount val="1"/>
                <c:pt idx="0">
                  <c:v>80-90%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Sheet1!$B$10:$C$10</c:f>
              <c:numCache>
                <c:formatCode>0%</c:formatCode>
                <c:ptCount val="2"/>
                <c:pt idx="0">
                  <c:v>0.13</c:v>
                </c:pt>
                <c:pt idx="1">
                  <c:v>0.21</c:v>
                </c:pt>
              </c:numCache>
            </c:numRef>
          </c:val>
          <c:extLst>
            <c:ext xmlns:c16="http://schemas.microsoft.com/office/drawing/2014/chart" uri="{C3380CC4-5D6E-409C-BE32-E72D297353CC}">
              <c16:uniqueId val="{00000008-CFAA-4032-8691-A8EF6EF91DE2}"/>
            </c:ext>
          </c:extLst>
        </c:ser>
        <c:ser>
          <c:idx val="9"/>
          <c:order val="9"/>
          <c:tx>
            <c:strRef>
              <c:f>Sheet1!$A$11</c:f>
              <c:strCache>
                <c:ptCount val="1"/>
                <c:pt idx="0">
                  <c:v>90-100%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Sheet1!$B$11:$C$11</c:f>
              <c:numCache>
                <c:formatCode>0%</c:formatCode>
                <c:ptCount val="2"/>
                <c:pt idx="0">
                  <c:v>0.15</c:v>
                </c:pt>
                <c:pt idx="1">
                  <c:v>0.42</c:v>
                </c:pt>
              </c:numCache>
            </c:numRef>
          </c:val>
          <c:extLst>
            <c:ext xmlns:c16="http://schemas.microsoft.com/office/drawing/2014/chart" uri="{C3380CC4-5D6E-409C-BE32-E72D297353CC}">
              <c16:uniqueId val="{00000009-CFAA-4032-8691-A8EF6EF91DE2}"/>
            </c:ext>
          </c:extLst>
        </c:ser>
        <c:dLbls>
          <c:showLegendKey val="0"/>
          <c:showVal val="0"/>
          <c:showCatName val="0"/>
          <c:showSerName val="0"/>
          <c:showPercent val="0"/>
          <c:showBubbleSize val="0"/>
        </c:dLbls>
        <c:gapWidth val="80"/>
        <c:overlap val="100"/>
        <c:axId val="540237967"/>
        <c:axId val="540238383"/>
      </c:barChart>
      <c:catAx>
        <c:axId val="540237967"/>
        <c:scaling>
          <c:orientation val="minMax"/>
        </c:scaling>
        <c:delete val="1"/>
        <c:axPos val="l"/>
        <c:numFmt formatCode="General" sourceLinked="1"/>
        <c:majorTickMark val="none"/>
        <c:minorTickMark val="none"/>
        <c:tickLblPos val="nextTo"/>
        <c:crossAx val="540238383"/>
        <c:crosses val="autoZero"/>
        <c:auto val="1"/>
        <c:lblAlgn val="ctr"/>
        <c:lblOffset val="100"/>
        <c:noMultiLvlLbl val="0"/>
      </c:catAx>
      <c:valAx>
        <c:axId val="540238383"/>
        <c:scaling>
          <c:orientation val="minMax"/>
          <c:max val="1"/>
        </c:scaling>
        <c:delete val="0"/>
        <c:axPos val="b"/>
        <c:numFmt formatCode="0%" sourceLinked="1"/>
        <c:majorTickMark val="out"/>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0237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Light</c:v>
                </c:pt>
              </c:strCache>
            </c:strRef>
          </c:tx>
          <c:spPr>
            <a:solidFill>
              <a:schemeClr val="accent1"/>
            </a:solidFill>
            <a:ln w="76200">
              <a:solidFill>
                <a:schemeClr val="bg1"/>
              </a:solidFill>
            </a:ln>
            <a:effectLst/>
          </c:spPr>
          <c:invertIfNegative val="0"/>
          <c:dPt>
            <c:idx val="0"/>
            <c:invertIfNegative val="0"/>
            <c:bubble3D val="0"/>
            <c:spPr>
              <a:solidFill>
                <a:srgbClr val="75C5FF"/>
              </a:solidFill>
              <a:ln w="76200">
                <a:solidFill>
                  <a:schemeClr val="bg1"/>
                </a:solidFill>
              </a:ln>
              <a:effectLst/>
            </c:spPr>
            <c:extLst>
              <c:ext xmlns:c16="http://schemas.microsoft.com/office/drawing/2014/chart" uri="{C3380CC4-5D6E-409C-BE32-E72D297353CC}">
                <c16:uniqueId val="{00000003-2DC7-4D24-9C28-46501E78C27B}"/>
              </c:ext>
            </c:extLst>
          </c:dPt>
          <c:cat>
            <c:strRef>
              <c:f>Sheet1!$A$2:$A$5</c:f>
              <c:strCache>
                <c:ptCount val="1"/>
                <c:pt idx="0">
                  <c:v>Decile</c:v>
                </c:pt>
              </c:strCache>
            </c:strRef>
          </c:cat>
          <c:val>
            <c:numRef>
              <c:f>Sheet1!$B$2:$B$5</c:f>
              <c:numCache>
                <c:formatCode>General</c:formatCode>
                <c:ptCount val="4"/>
                <c:pt idx="0">
                  <c:v>20</c:v>
                </c:pt>
              </c:numCache>
            </c:numRef>
          </c:val>
          <c:extLst>
            <c:ext xmlns:c16="http://schemas.microsoft.com/office/drawing/2014/chart" uri="{C3380CC4-5D6E-409C-BE32-E72D297353CC}">
              <c16:uniqueId val="{00000000-2DC7-4D24-9C28-46501E78C27B}"/>
            </c:ext>
          </c:extLst>
        </c:ser>
        <c:ser>
          <c:idx val="1"/>
          <c:order val="1"/>
          <c:tx>
            <c:strRef>
              <c:f>Sheet1!$C$1</c:f>
              <c:strCache>
                <c:ptCount val="1"/>
                <c:pt idx="0">
                  <c:v>Medium</c:v>
                </c:pt>
              </c:strCache>
            </c:strRef>
          </c:tx>
          <c:spPr>
            <a:solidFill>
              <a:srgbClr val="99D7B1"/>
            </a:solidFill>
            <a:ln w="76200">
              <a:solidFill>
                <a:schemeClr val="bg1"/>
              </a:solidFill>
            </a:ln>
            <a:effectLst/>
          </c:spPr>
          <c:invertIfNegative val="0"/>
          <c:cat>
            <c:strRef>
              <c:f>Sheet1!$A$2:$A$5</c:f>
              <c:strCache>
                <c:ptCount val="1"/>
                <c:pt idx="0">
                  <c:v>Decile</c:v>
                </c:pt>
              </c:strCache>
            </c:strRef>
          </c:cat>
          <c:val>
            <c:numRef>
              <c:f>Sheet1!$C$2:$C$5</c:f>
              <c:numCache>
                <c:formatCode>General</c:formatCode>
                <c:ptCount val="4"/>
                <c:pt idx="0">
                  <c:v>30</c:v>
                </c:pt>
              </c:numCache>
            </c:numRef>
          </c:val>
          <c:extLst>
            <c:ext xmlns:c16="http://schemas.microsoft.com/office/drawing/2014/chart" uri="{C3380CC4-5D6E-409C-BE32-E72D297353CC}">
              <c16:uniqueId val="{00000001-2DC7-4D24-9C28-46501E78C27B}"/>
            </c:ext>
          </c:extLst>
        </c:ser>
        <c:ser>
          <c:idx val="2"/>
          <c:order val="2"/>
          <c:tx>
            <c:strRef>
              <c:f>Sheet1!$D$1</c:f>
              <c:strCache>
                <c:ptCount val="1"/>
                <c:pt idx="0">
                  <c:v>Heavy</c:v>
                </c:pt>
              </c:strCache>
            </c:strRef>
          </c:tx>
          <c:spPr>
            <a:solidFill>
              <a:srgbClr val="FD9199"/>
            </a:solidFill>
            <a:ln w="76200">
              <a:solidFill>
                <a:schemeClr val="bg1"/>
              </a:solidFill>
            </a:ln>
            <a:effectLst/>
          </c:spPr>
          <c:invertIfNegative val="0"/>
          <c:cat>
            <c:strRef>
              <c:f>Sheet1!$A$2:$A$5</c:f>
              <c:strCache>
                <c:ptCount val="1"/>
                <c:pt idx="0">
                  <c:v>Decile</c:v>
                </c:pt>
              </c:strCache>
            </c:strRef>
          </c:cat>
          <c:val>
            <c:numRef>
              <c:f>Sheet1!$D$2:$D$5</c:f>
              <c:numCache>
                <c:formatCode>General</c:formatCode>
                <c:ptCount val="4"/>
                <c:pt idx="0">
                  <c:v>50</c:v>
                </c:pt>
              </c:numCache>
            </c:numRef>
          </c:val>
          <c:extLst>
            <c:ext xmlns:c16="http://schemas.microsoft.com/office/drawing/2014/chart" uri="{C3380CC4-5D6E-409C-BE32-E72D297353CC}">
              <c16:uniqueId val="{00000002-2DC7-4D24-9C28-46501E78C27B}"/>
            </c:ext>
          </c:extLst>
        </c:ser>
        <c:dLbls>
          <c:showLegendKey val="0"/>
          <c:showVal val="0"/>
          <c:showCatName val="0"/>
          <c:showSerName val="0"/>
          <c:showPercent val="0"/>
          <c:showBubbleSize val="0"/>
        </c:dLbls>
        <c:gapWidth val="0"/>
        <c:overlap val="100"/>
        <c:axId val="1013382032"/>
        <c:axId val="1013385360"/>
      </c:barChart>
      <c:catAx>
        <c:axId val="1013382032"/>
        <c:scaling>
          <c:orientation val="minMax"/>
        </c:scaling>
        <c:delete val="1"/>
        <c:axPos val="l"/>
        <c:numFmt formatCode="General" sourceLinked="1"/>
        <c:majorTickMark val="none"/>
        <c:minorTickMark val="none"/>
        <c:tickLblPos val="nextTo"/>
        <c:crossAx val="1013385360"/>
        <c:crosses val="autoZero"/>
        <c:auto val="1"/>
        <c:lblAlgn val="ctr"/>
        <c:lblOffset val="100"/>
        <c:noMultiLvlLbl val="0"/>
      </c:catAx>
      <c:valAx>
        <c:axId val="1013385360"/>
        <c:scaling>
          <c:orientation val="minMax"/>
        </c:scaling>
        <c:delete val="1"/>
        <c:axPos val="b"/>
        <c:numFmt formatCode="0%" sourceLinked="1"/>
        <c:majorTickMark val="none"/>
        <c:minorTickMark val="none"/>
        <c:tickLblPos val="nextTo"/>
        <c:crossAx val="1013382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w="12700">
              <a:noFill/>
            </a:ln>
            <a:effectLst/>
          </c:spPr>
          <c:invertIfNegative val="0"/>
          <c:dLbls>
            <c:dLbl>
              <c:idx val="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4-1CD0-4025-83C3-FD0EECB74A1B}"/>
                </c:ext>
              </c:extLst>
            </c:dLbl>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cat>
            <c:strRef>
              <c:f>Sheet1!$A$2:$A$8</c:f>
              <c:strCache>
                <c:ptCount val="7"/>
                <c:pt idx="0">
                  <c:v>Less than £50k</c:v>
                </c:pt>
                <c:pt idx="1">
                  <c:v>£50-250k</c:v>
                </c:pt>
                <c:pt idx="2">
                  <c:v>£250k-£1m</c:v>
                </c:pt>
                <c:pt idx="3">
                  <c:v>£1-5m</c:v>
                </c:pt>
                <c:pt idx="4">
                  <c:v>£5-10m</c:v>
                </c:pt>
                <c:pt idx="5">
                  <c:v>£10-50m</c:v>
                </c:pt>
                <c:pt idx="6">
                  <c:v>£50m+</c:v>
                </c:pt>
              </c:strCache>
            </c:strRef>
          </c:cat>
          <c:val>
            <c:numRef>
              <c:f>Sheet1!$B$2:$B$8</c:f>
              <c:numCache>
                <c:formatCode>General</c:formatCode>
                <c:ptCount val="7"/>
                <c:pt idx="0">
                  <c:v>671</c:v>
                </c:pt>
                <c:pt idx="1">
                  <c:v>497</c:v>
                </c:pt>
                <c:pt idx="2">
                  <c:v>414</c:v>
                </c:pt>
                <c:pt idx="3">
                  <c:v>441</c:v>
                </c:pt>
                <c:pt idx="4">
                  <c:v>118</c:v>
                </c:pt>
                <c:pt idx="5">
                  <c:v>117</c:v>
                </c:pt>
                <c:pt idx="6">
                  <c:v>7</c:v>
                </c:pt>
              </c:numCache>
            </c:numRef>
          </c:val>
          <c:extLst>
            <c:ext xmlns:c16="http://schemas.microsoft.com/office/drawing/2014/chart" uri="{C3380CC4-5D6E-409C-BE32-E72D297353CC}">
              <c16:uniqueId val="{00000000-1CD0-4025-83C3-FD0EECB74A1B}"/>
            </c:ext>
          </c:extLst>
        </c:ser>
        <c:dLbls>
          <c:showLegendKey val="0"/>
          <c:showVal val="0"/>
          <c:showCatName val="0"/>
          <c:showSerName val="0"/>
          <c:showPercent val="0"/>
          <c:showBubbleSize val="0"/>
        </c:dLbls>
        <c:gapWidth val="172"/>
        <c:overlap val="-30"/>
        <c:axId val="1423869000"/>
        <c:axId val="1423863096"/>
      </c:barChart>
      <c:catAx>
        <c:axId val="142386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3096"/>
        <c:crosses val="autoZero"/>
        <c:auto val="1"/>
        <c:lblAlgn val="ctr"/>
        <c:lblOffset val="100"/>
        <c:noMultiLvlLbl val="0"/>
      </c:catAx>
      <c:valAx>
        <c:axId val="1423863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a:t>NO. OF ADVERTISERS</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9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Immediate (W1)</c:v>
                </c:pt>
              </c:strCache>
            </c:strRef>
          </c:tx>
          <c:spPr>
            <a:solidFill>
              <a:srgbClr val="E1051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Channels</c:v>
                </c:pt>
              </c:strCache>
            </c:strRef>
          </c:cat>
          <c:val>
            <c:numRef>
              <c:f>Sheet1!$B$2</c:f>
              <c:numCache>
                <c:formatCode>0%</c:formatCode>
                <c:ptCount val="1"/>
                <c:pt idx="0">
                  <c:v>0.24</c:v>
                </c:pt>
              </c:numCache>
            </c:numRef>
          </c:val>
          <c:extLst>
            <c:ext xmlns:c16="http://schemas.microsoft.com/office/drawing/2014/chart" uri="{C3380CC4-5D6E-409C-BE32-E72D297353CC}">
              <c16:uniqueId val="{00000000-F36A-4E58-98D3-1F9E5FA7B75C}"/>
            </c:ext>
          </c:extLst>
        </c:ser>
        <c:ser>
          <c:idx val="1"/>
          <c:order val="1"/>
          <c:tx>
            <c:strRef>
              <c:f>Sheet1!$C$1</c:f>
              <c:strCache>
                <c:ptCount val="1"/>
                <c:pt idx="0">
                  <c:v>Carryover (W2-W13)</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Channels</c:v>
                </c:pt>
              </c:strCache>
            </c:strRef>
          </c:cat>
          <c:val>
            <c:numRef>
              <c:f>Sheet1!$C$2</c:f>
              <c:numCache>
                <c:formatCode>0%</c:formatCode>
                <c:ptCount val="1"/>
                <c:pt idx="0">
                  <c:v>0.18</c:v>
                </c:pt>
              </c:numCache>
            </c:numRef>
          </c:val>
          <c:extLst>
            <c:ext xmlns:c16="http://schemas.microsoft.com/office/drawing/2014/chart" uri="{C3380CC4-5D6E-409C-BE32-E72D297353CC}">
              <c16:uniqueId val="{00000001-F36A-4E58-98D3-1F9E5FA7B75C}"/>
            </c:ext>
          </c:extLst>
        </c:ser>
        <c:ser>
          <c:idx val="2"/>
          <c:order val="2"/>
          <c:tx>
            <c:strRef>
              <c:f>Sheet1!$D$1</c:f>
              <c:strCache>
                <c:ptCount val="1"/>
                <c:pt idx="0">
                  <c:v>Sustained (W14-Y2)</c:v>
                </c:pt>
              </c:strCache>
            </c:strRef>
          </c:tx>
          <c:spPr>
            <a:solidFill>
              <a:srgbClr val="002060"/>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F36A-4E58-98D3-1F9E5FA7B75C}"/>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Channels</c:v>
                </c:pt>
              </c:strCache>
            </c:strRef>
          </c:cat>
          <c:val>
            <c:numRef>
              <c:f>Sheet1!$D$2</c:f>
              <c:numCache>
                <c:formatCode>0%</c:formatCode>
                <c:ptCount val="1"/>
                <c:pt idx="0">
                  <c:v>0.57999999999999996</c:v>
                </c:pt>
              </c:numCache>
            </c:numRef>
          </c:val>
          <c:extLst>
            <c:ext xmlns:c16="http://schemas.microsoft.com/office/drawing/2014/chart" uri="{C3380CC4-5D6E-409C-BE32-E72D297353CC}">
              <c16:uniqueId val="{00000002-F36A-4E58-98D3-1F9E5FA7B75C}"/>
            </c:ext>
          </c:extLst>
        </c:ser>
        <c:dLbls>
          <c:showLegendKey val="0"/>
          <c:showVal val="0"/>
          <c:showCatName val="0"/>
          <c:showSerName val="0"/>
          <c:showPercent val="0"/>
          <c:showBubbleSize val="0"/>
        </c:dLbls>
        <c:gapWidth val="100"/>
        <c:overlap val="100"/>
        <c:axId val="2066124928"/>
        <c:axId val="2066122528"/>
      </c:barChart>
      <c:catAx>
        <c:axId val="2066124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66122528"/>
        <c:crosses val="autoZero"/>
        <c:auto val="1"/>
        <c:lblAlgn val="ctr"/>
        <c:lblOffset val="100"/>
        <c:noMultiLvlLbl val="0"/>
      </c:catAx>
      <c:valAx>
        <c:axId val="2066122528"/>
        <c:scaling>
          <c:orientation val="minMax"/>
        </c:scaling>
        <c:delete val="0"/>
        <c:axPos val="b"/>
        <c:majorGridlines>
          <c:spPr>
            <a:ln w="9525" cap="flat" cmpd="sng" algn="ctr">
              <a:solidFill>
                <a:schemeClr val="bg2">
                  <a:lumMod val="20000"/>
                  <a:lumOff val="80000"/>
                  <a:alpha val="22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 of advertising driven profit volume (full effect)</a:t>
                </a:r>
              </a:p>
            </c:rich>
          </c:tx>
          <c:layout>
            <c:manualLayout>
              <c:xMode val="edge"/>
              <c:yMode val="edge"/>
              <c:x val="0.39775322354123588"/>
              <c:y val="0.841274460099479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6612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E10514"/>
            </a:solidFill>
            <a:ln>
              <a:noFill/>
            </a:ln>
            <a:effectLst/>
          </c:spPr>
          <c:invertIfNegative val="0"/>
          <c:cat>
            <c:strRef>
              <c:f>Immediate!$B$4:$B$13</c:f>
              <c:strCache>
                <c:ptCount val="10"/>
                <c:pt idx="0">
                  <c:v>Cinema</c:v>
                </c:pt>
                <c:pt idx="1">
                  <c:v>OOH</c:v>
                </c:pt>
                <c:pt idx="2">
                  <c:v>Online video</c:v>
                </c:pt>
                <c:pt idx="3">
                  <c:v>Print</c:v>
                </c:pt>
                <c:pt idx="4">
                  <c:v>Online Display</c:v>
                </c:pt>
                <c:pt idx="5">
                  <c:v>BVOD</c:v>
                </c:pt>
                <c:pt idx="6">
                  <c:v>Audio</c:v>
                </c:pt>
                <c:pt idx="7">
                  <c:v>Paid Social</c:v>
                </c:pt>
                <c:pt idx="8">
                  <c:v>Linear TV</c:v>
                </c:pt>
                <c:pt idx="9">
                  <c:v>Generic PPC</c:v>
                </c:pt>
              </c:strCache>
            </c:strRef>
          </c:cat>
          <c:val>
            <c:numRef>
              <c:f>Immediate!$D$4:$D$13</c:f>
              <c:numCache>
                <c:formatCode>0.0%</c:formatCode>
                <c:ptCount val="10"/>
                <c:pt idx="0">
                  <c:v>3.0137301407947292E-3</c:v>
                </c:pt>
                <c:pt idx="1">
                  <c:v>3.3483209088250997E-2</c:v>
                </c:pt>
                <c:pt idx="2">
                  <c:v>3.6362954098576115E-2</c:v>
                </c:pt>
                <c:pt idx="3">
                  <c:v>4.7867578590137072E-2</c:v>
                </c:pt>
                <c:pt idx="4">
                  <c:v>5.9492154766255634E-2</c:v>
                </c:pt>
                <c:pt idx="5">
                  <c:v>7.2879427528266968E-2</c:v>
                </c:pt>
                <c:pt idx="6">
                  <c:v>8.5815845392061094E-2</c:v>
                </c:pt>
                <c:pt idx="7">
                  <c:v>0.15136609656511837</c:v>
                </c:pt>
                <c:pt idx="8">
                  <c:v>0.20517748438534747</c:v>
                </c:pt>
                <c:pt idx="9">
                  <c:v>0.30454151944519164</c:v>
                </c:pt>
              </c:numCache>
            </c:numRef>
          </c:val>
          <c:extLst>
            <c:ext xmlns:c16="http://schemas.microsoft.com/office/drawing/2014/chart" uri="{C3380CC4-5D6E-409C-BE32-E72D297353CC}">
              <c16:uniqueId val="{00000000-A6F2-4932-A623-8F5868E60CD3}"/>
            </c:ext>
          </c:extLst>
        </c:ser>
        <c:dLbls>
          <c:showLegendKey val="0"/>
          <c:showVal val="0"/>
          <c:showCatName val="0"/>
          <c:showSerName val="0"/>
          <c:showPercent val="0"/>
          <c:showBubbleSize val="0"/>
        </c:dLbls>
        <c:gapWidth val="50"/>
        <c:overlap val="100"/>
        <c:axId val="898412704"/>
        <c:axId val="1291536368"/>
      </c:barChart>
      <c:catAx>
        <c:axId val="898412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1536368"/>
        <c:crosses val="autoZero"/>
        <c:auto val="1"/>
        <c:lblAlgn val="ctr"/>
        <c:lblOffset val="100"/>
        <c:noMultiLvlLbl val="0"/>
      </c:catAx>
      <c:valAx>
        <c:axId val="1291536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 immediate profit driven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8412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'Imm + carry'!$G$3</c:f>
              <c:strCache>
                <c:ptCount val="1"/>
                <c:pt idx="0">
                  <c:v>Immediate</c:v>
                </c:pt>
              </c:strCache>
            </c:strRef>
          </c:tx>
          <c:spPr>
            <a:solidFill>
              <a:srgbClr val="E10514"/>
            </a:solidFill>
            <a:ln>
              <a:noFill/>
            </a:ln>
            <a:effectLst/>
          </c:spPr>
          <c:invertIfNegative val="0"/>
          <c:cat>
            <c:strRef>
              <c:f>'Imm + carry'!$B$4:$B$13</c:f>
              <c:strCache>
                <c:ptCount val="10"/>
                <c:pt idx="0">
                  <c:v>Cinema</c:v>
                </c:pt>
                <c:pt idx="1">
                  <c:v>OOH</c:v>
                </c:pt>
                <c:pt idx="2">
                  <c:v>Online video</c:v>
                </c:pt>
                <c:pt idx="3">
                  <c:v>Online Display</c:v>
                </c:pt>
                <c:pt idx="4">
                  <c:v>Print</c:v>
                </c:pt>
                <c:pt idx="5">
                  <c:v>BVOD</c:v>
                </c:pt>
                <c:pt idx="6">
                  <c:v>Audio</c:v>
                </c:pt>
                <c:pt idx="7">
                  <c:v>Paid Social</c:v>
                </c:pt>
                <c:pt idx="8">
                  <c:v>Generic PPC</c:v>
                </c:pt>
                <c:pt idx="9">
                  <c:v>Linear TV</c:v>
                </c:pt>
              </c:strCache>
            </c:strRef>
          </c:cat>
          <c:val>
            <c:numRef>
              <c:f>'Imm + carry'!$G$4:$G$13</c:f>
              <c:numCache>
                <c:formatCode>0.0%</c:formatCode>
                <c:ptCount val="10"/>
                <c:pt idx="0">
                  <c:v>1.6954309972723651E-3</c:v>
                </c:pt>
                <c:pt idx="1">
                  <c:v>1.8836613739212398E-2</c:v>
                </c:pt>
                <c:pt idx="2">
                  <c:v>2.0456668862481705E-2</c:v>
                </c:pt>
                <c:pt idx="3">
                  <c:v>3.3468438968671674E-2</c:v>
                </c:pt>
                <c:pt idx="4">
                  <c:v>2.6928813369032533E-2</c:v>
                </c:pt>
                <c:pt idx="5">
                  <c:v>4.0999702933689035E-2</c:v>
                </c:pt>
                <c:pt idx="6">
                  <c:v>4.8277329932555214E-2</c:v>
                </c:pt>
                <c:pt idx="7">
                  <c:v>8.515386582852752E-2</c:v>
                </c:pt>
                <c:pt idx="8">
                  <c:v>0.17132560246009457</c:v>
                </c:pt>
                <c:pt idx="9">
                  <c:v>0.11542648170799792</c:v>
                </c:pt>
              </c:numCache>
            </c:numRef>
          </c:val>
          <c:extLst>
            <c:ext xmlns:c16="http://schemas.microsoft.com/office/drawing/2014/chart" uri="{C3380CC4-5D6E-409C-BE32-E72D297353CC}">
              <c16:uniqueId val="{00000000-10C9-4655-87CA-A32817143A0E}"/>
            </c:ext>
          </c:extLst>
        </c:ser>
        <c:ser>
          <c:idx val="1"/>
          <c:order val="1"/>
          <c:tx>
            <c:strRef>
              <c:f>'Imm + carry'!$H$3</c:f>
              <c:strCache>
                <c:ptCount val="1"/>
                <c:pt idx="0">
                  <c:v>Carryover</c:v>
                </c:pt>
              </c:strCache>
            </c:strRef>
          </c:tx>
          <c:spPr>
            <a:solidFill>
              <a:schemeClr val="accent2"/>
            </a:solidFill>
            <a:ln>
              <a:noFill/>
            </a:ln>
            <a:effectLst/>
          </c:spPr>
          <c:invertIfNegative val="0"/>
          <c:cat>
            <c:strRef>
              <c:f>'Imm + carry'!$B$4:$B$13</c:f>
              <c:strCache>
                <c:ptCount val="10"/>
                <c:pt idx="0">
                  <c:v>Cinema</c:v>
                </c:pt>
                <c:pt idx="1">
                  <c:v>OOH</c:v>
                </c:pt>
                <c:pt idx="2">
                  <c:v>Online video</c:v>
                </c:pt>
                <c:pt idx="3">
                  <c:v>Online Display</c:v>
                </c:pt>
                <c:pt idx="4">
                  <c:v>Print</c:v>
                </c:pt>
                <c:pt idx="5">
                  <c:v>BVOD</c:v>
                </c:pt>
                <c:pt idx="6">
                  <c:v>Audio</c:v>
                </c:pt>
                <c:pt idx="7">
                  <c:v>Paid Social</c:v>
                </c:pt>
                <c:pt idx="8">
                  <c:v>Generic PPC</c:v>
                </c:pt>
                <c:pt idx="9">
                  <c:v>Linear TV</c:v>
                </c:pt>
              </c:strCache>
            </c:strRef>
          </c:cat>
          <c:val>
            <c:numRef>
              <c:f>'Imm + carry'!$H$4:$H$13</c:f>
              <c:numCache>
                <c:formatCode>0.0%</c:formatCode>
                <c:ptCount val="10"/>
                <c:pt idx="0">
                  <c:v>1.178180862410474E-3</c:v>
                </c:pt>
                <c:pt idx="1">
                  <c:v>1.255774249224271E-2</c:v>
                </c:pt>
                <c:pt idx="2">
                  <c:v>1.6073096954751301E-2</c:v>
                </c:pt>
                <c:pt idx="3">
                  <c:v>1.056898072694893E-2</c:v>
                </c:pt>
                <c:pt idx="4">
                  <c:v>2.2032665462541377E-2</c:v>
                </c:pt>
                <c:pt idx="5">
                  <c:v>3.4925672809893372E-2</c:v>
                </c:pt>
                <c:pt idx="6">
                  <c:v>3.3548653001107889E-2</c:v>
                </c:pt>
                <c:pt idx="7">
                  <c:v>2.8384621942842487E-2</c:v>
                </c:pt>
                <c:pt idx="8">
                  <c:v>5.4102821829503468E-2</c:v>
                </c:pt>
                <c:pt idx="9">
                  <c:v>0.22405861511822314</c:v>
                </c:pt>
              </c:numCache>
            </c:numRef>
          </c:val>
          <c:extLst>
            <c:ext xmlns:c16="http://schemas.microsoft.com/office/drawing/2014/chart" uri="{C3380CC4-5D6E-409C-BE32-E72D297353CC}">
              <c16:uniqueId val="{00000001-10C9-4655-87CA-A32817143A0E}"/>
            </c:ext>
          </c:extLst>
        </c:ser>
        <c:dLbls>
          <c:showLegendKey val="0"/>
          <c:showVal val="0"/>
          <c:showCatName val="0"/>
          <c:showSerName val="0"/>
          <c:showPercent val="0"/>
          <c:showBubbleSize val="0"/>
        </c:dLbls>
        <c:gapWidth val="50"/>
        <c:overlap val="100"/>
        <c:axId val="718490928"/>
        <c:axId val="1290300096"/>
      </c:barChart>
      <c:catAx>
        <c:axId val="718490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0300096"/>
        <c:crosses val="autoZero"/>
        <c:auto val="1"/>
        <c:lblAlgn val="ctr"/>
        <c:lblOffset val="100"/>
        <c:noMultiLvlLbl val="0"/>
      </c:catAx>
      <c:valAx>
        <c:axId val="1290300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 Immediate + Carryover</a:t>
                </a:r>
                <a:r>
                  <a:rPr lang="en-GB" baseline="0" dirty="0"/>
                  <a:t> effect driven</a:t>
                </a:r>
                <a:endParaRPr lang="en-GB"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849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Immediate</c:v>
                </c:pt>
              </c:strCache>
            </c:strRef>
          </c:tx>
          <c:spPr>
            <a:solidFill>
              <a:srgbClr val="E10514"/>
            </a:solidFill>
            <a:ln>
              <a:noFill/>
            </a:ln>
            <a:effectLst/>
          </c:spPr>
          <c:invertIfNegative val="0"/>
          <c:cat>
            <c:strRef>
              <c:f>Sheet1!$A$2:$A$11</c:f>
              <c:strCache>
                <c:ptCount val="10"/>
                <c:pt idx="0">
                  <c:v>Cinema</c:v>
                </c:pt>
                <c:pt idx="1">
                  <c:v>Online Display</c:v>
                </c:pt>
                <c:pt idx="2">
                  <c:v>OOH</c:v>
                </c:pt>
                <c:pt idx="3">
                  <c:v>Online video</c:v>
                </c:pt>
                <c:pt idx="4">
                  <c:v>Print</c:v>
                </c:pt>
                <c:pt idx="5">
                  <c:v>Audio</c:v>
                </c:pt>
                <c:pt idx="6">
                  <c:v>BVOD</c:v>
                </c:pt>
                <c:pt idx="7">
                  <c:v>Paid Social</c:v>
                </c:pt>
                <c:pt idx="8">
                  <c:v>Generic PPC</c:v>
                </c:pt>
                <c:pt idx="9">
                  <c:v>Linear TV</c:v>
                </c:pt>
              </c:strCache>
            </c:strRef>
          </c:cat>
          <c:val>
            <c:numRef>
              <c:f>Sheet1!$B$2:$B$11</c:f>
              <c:numCache>
                <c:formatCode>0.0%</c:formatCode>
                <c:ptCount val="10"/>
                <c:pt idx="0">
                  <c:v>7.1125386925873944E-4</c:v>
                </c:pt>
                <c:pt idx="1">
                  <c:v>1.4040416125937779E-2</c:v>
                </c:pt>
                <c:pt idx="2">
                  <c:v>7.9021879553349116E-3</c:v>
                </c:pt>
                <c:pt idx="3">
                  <c:v>8.5818207311255685E-3</c:v>
                </c:pt>
                <c:pt idx="4">
                  <c:v>1.1296963859977104E-2</c:v>
                </c:pt>
                <c:pt idx="5">
                  <c:v>2.0252925519972927E-2</c:v>
                </c:pt>
                <c:pt idx="6">
                  <c:v>1.7199872714938072E-2</c:v>
                </c:pt>
                <c:pt idx="7">
                  <c:v>3.5723079647782326E-2</c:v>
                </c:pt>
                <c:pt idx="8">
                  <c:v>7.1873168444407678E-2</c:v>
                </c:pt>
                <c:pt idx="9">
                  <c:v>4.8422809221853512E-2</c:v>
                </c:pt>
              </c:numCache>
            </c:numRef>
          </c:val>
          <c:extLst>
            <c:ext xmlns:c16="http://schemas.microsoft.com/office/drawing/2014/chart" uri="{C3380CC4-5D6E-409C-BE32-E72D297353CC}">
              <c16:uniqueId val="{00000000-49F5-4497-8B4B-13EE78801F70}"/>
            </c:ext>
          </c:extLst>
        </c:ser>
        <c:ser>
          <c:idx val="1"/>
          <c:order val="1"/>
          <c:tx>
            <c:strRef>
              <c:f>Sheet1!$C$1</c:f>
              <c:strCache>
                <c:ptCount val="1"/>
                <c:pt idx="0">
                  <c:v>Carryover</c:v>
                </c:pt>
              </c:strCache>
            </c:strRef>
          </c:tx>
          <c:spPr>
            <a:solidFill>
              <a:schemeClr val="accent2"/>
            </a:solidFill>
            <a:ln>
              <a:noFill/>
            </a:ln>
            <a:effectLst/>
          </c:spPr>
          <c:invertIfNegative val="0"/>
          <c:cat>
            <c:strRef>
              <c:f>Sheet1!$A$2:$A$11</c:f>
              <c:strCache>
                <c:ptCount val="10"/>
                <c:pt idx="0">
                  <c:v>Cinema</c:v>
                </c:pt>
                <c:pt idx="1">
                  <c:v>Online Display</c:v>
                </c:pt>
                <c:pt idx="2">
                  <c:v>OOH</c:v>
                </c:pt>
                <c:pt idx="3">
                  <c:v>Online video</c:v>
                </c:pt>
                <c:pt idx="4">
                  <c:v>Print</c:v>
                </c:pt>
                <c:pt idx="5">
                  <c:v>Audio</c:v>
                </c:pt>
                <c:pt idx="6">
                  <c:v>BVOD</c:v>
                </c:pt>
                <c:pt idx="7">
                  <c:v>Paid Social</c:v>
                </c:pt>
                <c:pt idx="8">
                  <c:v>Generic PPC</c:v>
                </c:pt>
                <c:pt idx="9">
                  <c:v>Linear TV</c:v>
                </c:pt>
              </c:strCache>
            </c:strRef>
          </c:cat>
          <c:val>
            <c:numRef>
              <c:f>Sheet1!$C$2:$C$11</c:f>
              <c:numCache>
                <c:formatCode>0.0%</c:formatCode>
                <c:ptCount val="10"/>
                <c:pt idx="0">
                  <c:v>4.9426116334089188E-4</c:v>
                </c:pt>
                <c:pt idx="1">
                  <c:v>4.4338156187171858E-3</c:v>
                </c:pt>
                <c:pt idx="2">
                  <c:v>5.2681253033193508E-3</c:v>
                </c:pt>
                <c:pt idx="3">
                  <c:v>6.742859142265167E-3</c:v>
                </c:pt>
                <c:pt idx="4">
                  <c:v>9.2429704219914501E-3</c:v>
                </c:pt>
                <c:pt idx="5">
                  <c:v>1.4074066885556361E-2</c:v>
                </c:pt>
                <c:pt idx="6">
                  <c:v>1.4651743398856103E-2</c:v>
                </c:pt>
                <c:pt idx="7">
                  <c:v>1.1907693215927433E-2</c:v>
                </c:pt>
                <c:pt idx="8">
                  <c:v>2.2696790035076075E-2</c:v>
                </c:pt>
                <c:pt idx="9">
                  <c:v>9.3995306916044172E-2</c:v>
                </c:pt>
              </c:numCache>
            </c:numRef>
          </c:val>
          <c:extLst>
            <c:ext xmlns:c16="http://schemas.microsoft.com/office/drawing/2014/chart" uri="{C3380CC4-5D6E-409C-BE32-E72D297353CC}">
              <c16:uniqueId val="{00000001-49F5-4497-8B4B-13EE78801F70}"/>
            </c:ext>
          </c:extLst>
        </c:ser>
        <c:ser>
          <c:idx val="2"/>
          <c:order val="2"/>
          <c:tx>
            <c:strRef>
              <c:f>Sheet1!$D$1</c:f>
              <c:strCache>
                <c:ptCount val="1"/>
                <c:pt idx="0">
                  <c:v>Sustained</c:v>
                </c:pt>
              </c:strCache>
            </c:strRef>
          </c:tx>
          <c:spPr>
            <a:solidFill>
              <a:srgbClr val="372D87"/>
            </a:solidFill>
            <a:ln>
              <a:noFill/>
            </a:ln>
            <a:effectLst/>
          </c:spPr>
          <c:invertIfNegative val="0"/>
          <c:cat>
            <c:strRef>
              <c:f>Sheet1!$A$2:$A$11</c:f>
              <c:strCache>
                <c:ptCount val="10"/>
                <c:pt idx="0">
                  <c:v>Cinema</c:v>
                </c:pt>
                <c:pt idx="1">
                  <c:v>Online Display</c:v>
                </c:pt>
                <c:pt idx="2">
                  <c:v>OOH</c:v>
                </c:pt>
                <c:pt idx="3">
                  <c:v>Online video</c:v>
                </c:pt>
                <c:pt idx="4">
                  <c:v>Print</c:v>
                </c:pt>
                <c:pt idx="5">
                  <c:v>Audio</c:v>
                </c:pt>
                <c:pt idx="6">
                  <c:v>BVOD</c:v>
                </c:pt>
                <c:pt idx="7">
                  <c:v>Paid Social</c:v>
                </c:pt>
                <c:pt idx="8">
                  <c:v>Generic PPC</c:v>
                </c:pt>
                <c:pt idx="9">
                  <c:v>Linear TV</c:v>
                </c:pt>
              </c:strCache>
            </c:strRef>
          </c:cat>
          <c:val>
            <c:numRef>
              <c:f>Sheet1!$D$2:$D$11</c:f>
              <c:numCache>
                <c:formatCode>0.0%</c:formatCode>
                <c:ptCount val="10"/>
                <c:pt idx="0">
                  <c:v>1.386342287489576E-3</c:v>
                </c:pt>
                <c:pt idx="1">
                  <c:v>1.0345569777006784E-2</c:v>
                </c:pt>
                <c:pt idx="2">
                  <c:v>1.7516516634010167E-2</c:v>
                </c:pt>
                <c:pt idx="3">
                  <c:v>1.8389615848068887E-2</c:v>
                </c:pt>
                <c:pt idx="4">
                  <c:v>2.7112713252198491E-2</c:v>
                </c:pt>
                <c:pt idx="5">
                  <c:v>3.5013532253639873E-2</c:v>
                </c:pt>
                <c:pt idx="6">
                  <c:v>4.9688521137518905E-2</c:v>
                </c:pt>
                <c:pt idx="7">
                  <c:v>4.6678157406435571E-2</c:v>
                </c:pt>
                <c:pt idx="8">
                  <c:v>5.1067777578921225E-2</c:v>
                </c:pt>
                <c:pt idx="9">
                  <c:v>0.32328912363302775</c:v>
                </c:pt>
              </c:numCache>
            </c:numRef>
          </c:val>
          <c:extLst>
            <c:ext xmlns:c16="http://schemas.microsoft.com/office/drawing/2014/chart" uri="{C3380CC4-5D6E-409C-BE32-E72D297353CC}">
              <c16:uniqueId val="{00000002-49F5-4497-8B4B-13EE78801F70}"/>
            </c:ext>
          </c:extLst>
        </c:ser>
        <c:dLbls>
          <c:showLegendKey val="0"/>
          <c:showVal val="0"/>
          <c:showCatName val="0"/>
          <c:showSerName val="0"/>
          <c:showPercent val="0"/>
          <c:showBubbleSize val="0"/>
        </c:dLbls>
        <c:gapWidth val="50"/>
        <c:overlap val="100"/>
        <c:axId val="507326927"/>
        <c:axId val="507330767"/>
      </c:barChart>
      <c:catAx>
        <c:axId val="5073269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07330767"/>
        <c:crosses val="autoZero"/>
        <c:auto val="1"/>
        <c:lblAlgn val="ctr"/>
        <c:lblOffset val="100"/>
        <c:noMultiLvlLbl val="0"/>
      </c:catAx>
      <c:valAx>
        <c:axId val="5073307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r>
                  <a:rPr lang="en-US" sz="1000" b="0" i="0" u="none" strike="noStrike" kern="1200" baseline="0" dirty="0">
                    <a:solidFill>
                      <a:schemeClr val="bg2"/>
                    </a:solidFill>
                  </a:rPr>
                  <a:t>% of full profit volume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07326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051114905876"/>
          <c:y val="0.25932878888138089"/>
          <c:w val="0.31586503097771085"/>
          <c:h val="0.73159761960448011"/>
        </c:manualLayout>
      </c:layout>
      <c:pieChart>
        <c:varyColors val="1"/>
        <c:ser>
          <c:idx val="0"/>
          <c:order val="0"/>
          <c:tx>
            <c:strRef>
              <c:f>Sheet1!$B$1</c:f>
              <c:strCache>
                <c:ptCount val="1"/>
                <c:pt idx="0">
                  <c:v>Visits</c:v>
                </c:pt>
              </c:strCache>
            </c:strRef>
          </c:tx>
          <c:dPt>
            <c:idx val="0"/>
            <c:bubble3D val="0"/>
            <c:spPr>
              <a:solidFill>
                <a:srgbClr val="EB7305"/>
              </a:solidFill>
              <a:ln w="19050">
                <a:solidFill>
                  <a:schemeClr val="lt1"/>
                </a:solidFill>
              </a:ln>
              <a:effectLst/>
            </c:spPr>
            <c:extLst>
              <c:ext xmlns:c16="http://schemas.microsoft.com/office/drawing/2014/chart" uri="{C3380CC4-5D6E-409C-BE32-E72D297353CC}">
                <c16:uniqueId val="{00000001-D58F-491A-8BB8-8F32D60C1E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D58F-491A-8BB8-8F32D60C1EAF}"/>
              </c:ext>
            </c:extLst>
          </c:dPt>
          <c:dPt>
            <c:idx val="2"/>
            <c:bubble3D val="0"/>
            <c:spPr>
              <a:solidFill>
                <a:srgbClr val="009B3C"/>
              </a:solidFill>
              <a:ln w="19050">
                <a:solidFill>
                  <a:schemeClr val="lt1"/>
                </a:solidFill>
              </a:ln>
              <a:effectLst/>
            </c:spPr>
            <c:extLst>
              <c:ext xmlns:c16="http://schemas.microsoft.com/office/drawing/2014/chart" uri="{C3380CC4-5D6E-409C-BE32-E72D297353CC}">
                <c16:uniqueId val="{00000005-D58F-491A-8BB8-8F32D60C1EAF}"/>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E90D-43D3-AF0E-25865F66F2F9}"/>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8-E90D-43D3-AF0E-25865F66F2F9}"/>
              </c:ext>
            </c:extLst>
          </c:dPt>
          <c:dPt>
            <c:idx val="5"/>
            <c:bubble3D val="0"/>
            <c:spPr>
              <a:solidFill>
                <a:srgbClr val="87B923"/>
              </a:solidFill>
              <a:ln w="19050">
                <a:solidFill>
                  <a:schemeClr val="lt1"/>
                </a:solidFill>
              </a:ln>
              <a:effectLst/>
            </c:spPr>
            <c:extLst>
              <c:ext xmlns:c16="http://schemas.microsoft.com/office/drawing/2014/chart" uri="{C3380CC4-5D6E-409C-BE32-E72D297353CC}">
                <c16:uniqueId val="{00000009-E90D-43D3-AF0E-25865F66F2F9}"/>
              </c:ext>
            </c:extLst>
          </c:dPt>
          <c:dLbls>
            <c:dLbl>
              <c:idx val="0"/>
              <c:layout>
                <c:manualLayout>
                  <c:x val="7.2541473780582217E-3"/>
                  <c:y val="5.1771274255457952E-2"/>
                </c:manualLayout>
              </c:layout>
              <c:tx>
                <c:rich>
                  <a:bodyPr/>
                  <a:lstStyle/>
                  <a:p>
                    <a:r>
                      <a:rPr lang="en-US" sz="1200" b="1" dirty="0">
                        <a:solidFill>
                          <a:schemeClr val="tx1"/>
                        </a:solidFill>
                        <a:latin typeface="+mj-lt"/>
                      </a:rPr>
                      <a:t>Other drivers</a:t>
                    </a:r>
                    <a:r>
                      <a:rPr lang="en-US" sz="1200" b="1" baseline="0" dirty="0">
                        <a:solidFill>
                          <a:schemeClr val="tx1"/>
                        </a:solidFill>
                        <a:latin typeface="+mj-lt"/>
                      </a:rPr>
                      <a:t>
</a:t>
                    </a:r>
                    <a:fld id="{B2300B8E-617D-4DC1-8C88-0FB4A909CBD3}" type="PERCENTAGE">
                      <a:rPr lang="en-US" sz="1200" b="1" baseline="0">
                        <a:solidFill>
                          <a:schemeClr val="tx1"/>
                        </a:solidFill>
                        <a:latin typeface="+mj-lt"/>
                      </a:rPr>
                      <a:pPr/>
                      <a:t>[PERCENTAGE]</a:t>
                    </a:fld>
                    <a:endParaRPr lang="en-US" sz="1200" b="1" baseline="0" dirty="0">
                      <a:solidFill>
                        <a:schemeClr val="tx1"/>
                      </a:solidFill>
                      <a:latin typeface="+mj-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58F-491A-8BB8-8F32D60C1EAF}"/>
                </c:ext>
              </c:extLst>
            </c:dLbl>
            <c:dLbl>
              <c:idx val="1"/>
              <c:layout>
                <c:manualLayout>
                  <c:x val="-7.2481948399017865E-2"/>
                  <c:y val="-0.1655520577494135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58F-491A-8BB8-8F32D60C1EAF}"/>
                </c:ext>
              </c:extLst>
            </c:dLbl>
            <c:dLbl>
              <c:idx val="2"/>
              <c:layout>
                <c:manualLayout>
                  <c:x val="0.1045077337689586"/>
                  <c:y val="-2.45378238611262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58F-491A-8BB8-8F32D60C1EAF}"/>
                </c:ext>
              </c:extLst>
            </c:dLbl>
            <c:dLbl>
              <c:idx val="3"/>
              <c:layout>
                <c:manualLayout>
                  <c:x val="-1.4915870526515876E-2"/>
                  <c:y val="2.54213774650662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90D-43D3-AF0E-25865F66F2F9}"/>
                </c:ext>
              </c:extLst>
            </c:dLbl>
            <c:dLbl>
              <c:idx val="4"/>
              <c:layout>
                <c:manualLayout>
                  <c:x val="4.5224165986809638E-3"/>
                  <c:y val="3.6257291694844081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E90D-43D3-AF0E-25865F66F2F9}"/>
                </c:ext>
              </c:extLst>
            </c:dLbl>
            <c:dLbl>
              <c:idx val="5"/>
              <c:layout>
                <c:manualLayout>
                  <c:x val="2.0100394261774561E-2"/>
                  <c:y val="-2.54542993152979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90D-43D3-AF0E-25865F66F2F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Poppins" panose="00000500000000000000" pitchFamily="2"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non-media</c:v>
                </c:pt>
                <c:pt idx="1">
                  <c:v>TV</c:v>
                </c:pt>
                <c:pt idx="2">
                  <c:v>Search</c:v>
                </c:pt>
                <c:pt idx="3">
                  <c:v>Out of Home</c:v>
                </c:pt>
                <c:pt idx="4">
                  <c:v>Radio</c:v>
                </c:pt>
                <c:pt idx="5">
                  <c:v>Social</c:v>
                </c:pt>
              </c:strCache>
            </c:strRef>
          </c:cat>
          <c:val>
            <c:numRef>
              <c:f>Sheet1!$B$2:$B$7</c:f>
              <c:numCache>
                <c:formatCode>#,##0</c:formatCode>
                <c:ptCount val="6"/>
                <c:pt idx="0">
                  <c:v>22739644.691418439</c:v>
                </c:pt>
                <c:pt idx="1">
                  <c:v>50301465.999815151</c:v>
                </c:pt>
                <c:pt idx="2">
                  <c:v>30848226.484772641</c:v>
                </c:pt>
                <c:pt idx="3">
                  <c:v>6821759.1055743163</c:v>
                </c:pt>
                <c:pt idx="4">
                  <c:v>3632106.8499234016</c:v>
                </c:pt>
                <c:pt idx="5">
                  <c:v>5822881.5938264057</c:v>
                </c:pt>
              </c:numCache>
            </c:numRef>
          </c:val>
          <c:extLst>
            <c:ext xmlns:c16="http://schemas.microsoft.com/office/drawing/2014/chart" uri="{C3380CC4-5D6E-409C-BE32-E72D297353CC}">
              <c16:uniqueId val="{00000008-D58F-491A-8BB8-8F32D60C1EA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'Chocomel'</c:v>
                </c:pt>
              </c:strCache>
            </c:strRef>
          </c:tx>
          <c:spPr>
            <a:ln w="28575" cap="rnd">
              <a:solidFill>
                <a:srgbClr val="00B050"/>
              </a:solidFill>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Sheet1!$B$2:$B$53</c:f>
              <c:numCache>
                <c:formatCode>General</c:formatCode>
                <c:ptCount val="52"/>
                <c:pt idx="0">
                  <c:v>3</c:v>
                </c:pt>
                <c:pt idx="1">
                  <c:v>2</c:v>
                </c:pt>
                <c:pt idx="2">
                  <c:v>2</c:v>
                </c:pt>
                <c:pt idx="3">
                  <c:v>0</c:v>
                </c:pt>
                <c:pt idx="4">
                  <c:v>3</c:v>
                </c:pt>
                <c:pt idx="5">
                  <c:v>5</c:v>
                </c:pt>
                <c:pt idx="6">
                  <c:v>4</c:v>
                </c:pt>
                <c:pt idx="7">
                  <c:v>2</c:v>
                </c:pt>
                <c:pt idx="8">
                  <c:v>3</c:v>
                </c:pt>
                <c:pt idx="9">
                  <c:v>4</c:v>
                </c:pt>
                <c:pt idx="10">
                  <c:v>3</c:v>
                </c:pt>
                <c:pt idx="11">
                  <c:v>0</c:v>
                </c:pt>
                <c:pt idx="12">
                  <c:v>2</c:v>
                </c:pt>
                <c:pt idx="13">
                  <c:v>3</c:v>
                </c:pt>
                <c:pt idx="14">
                  <c:v>27</c:v>
                </c:pt>
                <c:pt idx="15">
                  <c:v>100</c:v>
                </c:pt>
                <c:pt idx="16">
                  <c:v>77</c:v>
                </c:pt>
                <c:pt idx="17">
                  <c:v>18</c:v>
                </c:pt>
                <c:pt idx="18">
                  <c:v>6</c:v>
                </c:pt>
                <c:pt idx="19">
                  <c:v>6</c:v>
                </c:pt>
                <c:pt idx="20">
                  <c:v>0</c:v>
                </c:pt>
                <c:pt idx="21">
                  <c:v>5</c:v>
                </c:pt>
                <c:pt idx="22">
                  <c:v>4</c:v>
                </c:pt>
                <c:pt idx="23">
                  <c:v>5</c:v>
                </c:pt>
                <c:pt idx="24">
                  <c:v>8</c:v>
                </c:pt>
                <c:pt idx="25">
                  <c:v>3</c:v>
                </c:pt>
                <c:pt idx="26">
                  <c:v>6</c:v>
                </c:pt>
                <c:pt idx="27">
                  <c:v>20</c:v>
                </c:pt>
                <c:pt idx="28">
                  <c:v>14</c:v>
                </c:pt>
                <c:pt idx="29">
                  <c:v>16</c:v>
                </c:pt>
                <c:pt idx="30">
                  <c:v>17</c:v>
                </c:pt>
                <c:pt idx="31">
                  <c:v>17</c:v>
                </c:pt>
                <c:pt idx="32">
                  <c:v>11</c:v>
                </c:pt>
                <c:pt idx="33">
                  <c:v>12</c:v>
                </c:pt>
                <c:pt idx="34">
                  <c:v>5</c:v>
                </c:pt>
                <c:pt idx="35">
                  <c:v>3</c:v>
                </c:pt>
                <c:pt idx="36">
                  <c:v>3</c:v>
                </c:pt>
                <c:pt idx="37">
                  <c:v>4</c:v>
                </c:pt>
                <c:pt idx="38">
                  <c:v>3</c:v>
                </c:pt>
                <c:pt idx="39">
                  <c:v>3</c:v>
                </c:pt>
                <c:pt idx="40">
                  <c:v>2</c:v>
                </c:pt>
                <c:pt idx="41">
                  <c:v>3</c:v>
                </c:pt>
                <c:pt idx="42">
                  <c:v>2</c:v>
                </c:pt>
                <c:pt idx="43">
                  <c:v>0</c:v>
                </c:pt>
                <c:pt idx="44">
                  <c:v>2</c:v>
                </c:pt>
                <c:pt idx="45">
                  <c:v>2</c:v>
                </c:pt>
                <c:pt idx="46">
                  <c:v>2</c:v>
                </c:pt>
                <c:pt idx="47">
                  <c:v>0</c:v>
                </c:pt>
                <c:pt idx="48">
                  <c:v>2</c:v>
                </c:pt>
                <c:pt idx="49">
                  <c:v>0</c:v>
                </c:pt>
                <c:pt idx="50">
                  <c:v>3</c:v>
                </c:pt>
                <c:pt idx="51">
                  <c:v>0</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Sheet1!$C$2:$C$53</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26356400</c:v>
                </c:pt>
                <c:pt idx="15">
                  <c:v>84826800</c:v>
                </c:pt>
                <c:pt idx="16">
                  <c:v>98160450</c:v>
                </c:pt>
                <c:pt idx="17">
                  <c:v>13383800</c:v>
                </c:pt>
                <c:pt idx="18">
                  <c:v>0</c:v>
                </c:pt>
                <c:pt idx="19">
                  <c:v>0</c:v>
                </c:pt>
                <c:pt idx="20">
                  <c:v>0</c:v>
                </c:pt>
                <c:pt idx="21">
                  <c:v>0</c:v>
                </c:pt>
                <c:pt idx="22">
                  <c:v>0</c:v>
                </c:pt>
                <c:pt idx="23">
                  <c:v>0</c:v>
                </c:pt>
                <c:pt idx="24">
                  <c:v>0</c:v>
                </c:pt>
                <c:pt idx="25">
                  <c:v>0</c:v>
                </c:pt>
                <c:pt idx="26">
                  <c:v>1861000</c:v>
                </c:pt>
                <c:pt idx="27">
                  <c:v>26820700</c:v>
                </c:pt>
                <c:pt idx="28">
                  <c:v>30502500</c:v>
                </c:pt>
                <c:pt idx="29">
                  <c:v>20369900</c:v>
                </c:pt>
                <c:pt idx="30">
                  <c:v>33146400</c:v>
                </c:pt>
                <c:pt idx="31">
                  <c:v>37380200</c:v>
                </c:pt>
                <c:pt idx="32">
                  <c:v>24066200</c:v>
                </c:pt>
                <c:pt idx="33">
                  <c:v>47808100</c:v>
                </c:pt>
                <c:pt idx="34">
                  <c:v>5825150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majorUnit val="10"/>
      </c:valAx>
      <c:valAx>
        <c:axId val="92617152"/>
        <c:scaling>
          <c:orientation val="minMax"/>
          <c:max val="100000000"/>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0.29771722222222224"/>
          <c:y val="0.11545462962962962"/>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1700402617707"/>
          <c:y val="8.2136450695091304E-2"/>
          <c:w val="0.50942111598433804"/>
          <c:h val="0.81328520401029591"/>
        </c:manualLayout>
      </c:layout>
      <c:doughnutChart>
        <c:varyColors val="1"/>
        <c:ser>
          <c:idx val="0"/>
          <c:order val="0"/>
          <c:tx>
            <c:strRef>
              <c:f>Sheet1!$B$1</c:f>
              <c:strCache>
                <c:ptCount val="1"/>
                <c:pt idx="0">
                  <c:v>Sales</c:v>
                </c:pt>
              </c:strCache>
            </c:strRef>
          </c:tx>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6-FFC8-4F4E-9A70-7A2640BC6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FFC8-4F4E-9A70-7A2640BC6F39}"/>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8-FFC8-4F4E-9A70-7A2640BC6F39}"/>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FFC8-4F4E-9A70-7A2640BC6F39}"/>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FC8-4F4E-9A70-7A2640BC6F39}"/>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4-FFC8-4F4E-9A70-7A2640BC6F39}"/>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3-FFC8-4F4E-9A70-7A2640BC6F39}"/>
              </c:ext>
            </c:extLst>
          </c:dPt>
          <c:dPt>
            <c:idx val="7"/>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2-FFC8-4F4E-9A70-7A2640BC6F39}"/>
              </c:ext>
            </c:extLst>
          </c:dPt>
          <c:dPt>
            <c:idx val="8"/>
            <c:bubble3D val="0"/>
            <c:spPr>
              <a:solidFill>
                <a:srgbClr val="C00000"/>
              </a:solidFill>
              <a:ln w="19050">
                <a:solidFill>
                  <a:schemeClr val="lt1"/>
                </a:solidFill>
              </a:ln>
              <a:effectLst/>
            </c:spPr>
            <c:extLst>
              <c:ext xmlns:c16="http://schemas.microsoft.com/office/drawing/2014/chart" uri="{C3380CC4-5D6E-409C-BE32-E72D297353CC}">
                <c16:uniqueId val="{00000001-FFC8-4F4E-9A70-7A2640BC6F39}"/>
              </c:ext>
            </c:extLst>
          </c:dPt>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6-FFC8-4F4E-9A70-7A2640BC6F39}"/>
                </c:ext>
              </c:extLst>
            </c:dLbl>
            <c:dLbl>
              <c:idx val="1"/>
              <c:layout>
                <c:manualLayout>
                  <c:x val="7.8029375764993886E-2"/>
                  <c:y val="-0.17189037801742457"/>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FC8-4F4E-9A70-7A2640BC6F39}"/>
                </c:ext>
              </c:extLst>
            </c:dLbl>
            <c:dLbl>
              <c:idx val="2"/>
              <c:layout>
                <c:manualLayout>
                  <c:x val="7.649938800489596E-2"/>
                  <c:y val="-0.1411040416560948"/>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FC8-4F4E-9A70-7A2640BC6F39}"/>
                </c:ext>
              </c:extLst>
            </c:dLbl>
            <c:dLbl>
              <c:idx val="3"/>
              <c:layout>
                <c:manualLayout>
                  <c:x val="7.3439412484700123E-2"/>
                  <c:y val="-0.10775217726465422"/>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C8-4F4E-9A70-7A2640BC6F39}"/>
                </c:ext>
              </c:extLst>
            </c:dLbl>
            <c:dLbl>
              <c:idx val="4"/>
              <c:layout>
                <c:manualLayout>
                  <c:x val="9.1799265605875154E-3"/>
                  <c:y val="-2.05242242408865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C8-4F4E-9A70-7A2640BC6F39}"/>
                </c:ext>
              </c:extLst>
            </c:dLbl>
            <c:dLbl>
              <c:idx val="5"/>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4-FFC8-4F4E-9A70-7A2640BC6F39}"/>
                </c:ext>
              </c:extLst>
            </c:dLbl>
            <c:dLbl>
              <c:idx val="6"/>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FFC8-4F4E-9A70-7A2640BC6F39}"/>
                </c:ext>
              </c:extLst>
            </c:dLbl>
            <c:dLbl>
              <c:idx val="7"/>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2-FFC8-4F4E-9A70-7A2640BC6F39}"/>
                </c:ext>
              </c:extLst>
            </c:dLbl>
            <c:dLbl>
              <c:idx val="8"/>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FFC8-4F4E-9A70-7A2640BC6F39}"/>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YouTube</c:v>
                </c:pt>
                <c:pt idx="1">
                  <c:v>Other AVOD/SVOD</c:v>
                </c:pt>
                <c:pt idx="2">
                  <c:v>Apple TV+</c:v>
                </c:pt>
                <c:pt idx="3">
                  <c:v>Paramount +</c:v>
                </c:pt>
                <c:pt idx="4">
                  <c:v>Amazon</c:v>
                </c:pt>
                <c:pt idx="5">
                  <c:v>Disney+</c:v>
                </c:pt>
                <c:pt idx="6">
                  <c:v>Netflix</c:v>
                </c:pt>
                <c:pt idx="7">
                  <c:v>Broadcaster VOD</c:v>
                </c:pt>
                <c:pt idx="8">
                  <c:v>Linear TV</c:v>
                </c:pt>
              </c:strCache>
            </c:strRef>
          </c:cat>
          <c:val>
            <c:numRef>
              <c:f>Sheet1!$B$2:$B$10</c:f>
              <c:numCache>
                <c:formatCode>h:mm:ss</c:formatCode>
                <c:ptCount val="9"/>
                <c:pt idx="0">
                  <c:v>7.0601851851851841E-3</c:v>
                </c:pt>
                <c:pt idx="1">
                  <c:v>1.7361111111111112E-4</c:v>
                </c:pt>
                <c:pt idx="2">
                  <c:v>3.7037037037037035E-4</c:v>
                </c:pt>
                <c:pt idx="3">
                  <c:v>5.7870370370370378E-4</c:v>
                </c:pt>
                <c:pt idx="4">
                  <c:v>4.1203703703703706E-3</c:v>
                </c:pt>
                <c:pt idx="5">
                  <c:v>5.0115740740740737E-3</c:v>
                </c:pt>
                <c:pt idx="6">
                  <c:v>1.2060185185185186E-2</c:v>
                </c:pt>
                <c:pt idx="7">
                  <c:v>1.3287037037037036E-2</c:v>
                </c:pt>
                <c:pt idx="8">
                  <c:v>0.10612268518518519</c:v>
                </c:pt>
              </c:numCache>
            </c:numRef>
          </c:val>
          <c:extLst>
            <c:ext xmlns:c16="http://schemas.microsoft.com/office/drawing/2014/chart" uri="{C3380CC4-5D6E-409C-BE32-E72D297353CC}">
              <c16:uniqueId val="{00000000-FFC8-4F4E-9A70-7A2640BC6F39}"/>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r"/>
      <c:layout>
        <c:manualLayout>
          <c:xMode val="edge"/>
          <c:yMode val="edge"/>
          <c:x val="0.64959862750252506"/>
          <c:y val="0.1974902186693149"/>
          <c:w val="0.24736504785127073"/>
          <c:h val="0.621540173340810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'Abba Voyage'</c:v>
                </c:pt>
              </c:strCache>
            </c:strRef>
          </c:tx>
          <c:spPr>
            <a:ln w="28575" cap="rnd">
              <a:solidFill>
                <a:srgbClr val="00B050"/>
              </a:solidFill>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Sheet1!$B$2:$B$53</c:f>
              <c:numCache>
                <c:formatCode>General</c:formatCode>
                <c:ptCount val="52"/>
                <c:pt idx="0">
                  <c:v>41</c:v>
                </c:pt>
                <c:pt idx="1">
                  <c:v>39</c:v>
                </c:pt>
                <c:pt idx="2">
                  <c:v>40</c:v>
                </c:pt>
                <c:pt idx="3">
                  <c:v>68</c:v>
                </c:pt>
                <c:pt idx="4">
                  <c:v>95</c:v>
                </c:pt>
                <c:pt idx="5">
                  <c:v>100</c:v>
                </c:pt>
                <c:pt idx="6">
                  <c:v>59</c:v>
                </c:pt>
                <c:pt idx="7">
                  <c:v>51</c:v>
                </c:pt>
                <c:pt idx="8">
                  <c:v>46</c:v>
                </c:pt>
                <c:pt idx="9">
                  <c:v>40</c:v>
                </c:pt>
                <c:pt idx="10">
                  <c:v>35</c:v>
                </c:pt>
                <c:pt idx="11">
                  <c:v>41</c:v>
                </c:pt>
                <c:pt idx="12">
                  <c:v>37</c:v>
                </c:pt>
                <c:pt idx="13">
                  <c:v>33</c:v>
                </c:pt>
                <c:pt idx="14">
                  <c:v>37</c:v>
                </c:pt>
                <c:pt idx="15">
                  <c:v>37</c:v>
                </c:pt>
                <c:pt idx="16">
                  <c:v>34</c:v>
                </c:pt>
                <c:pt idx="17">
                  <c:v>32</c:v>
                </c:pt>
                <c:pt idx="18">
                  <c:v>36</c:v>
                </c:pt>
                <c:pt idx="19">
                  <c:v>34</c:v>
                </c:pt>
                <c:pt idx="20">
                  <c:v>36</c:v>
                </c:pt>
                <c:pt idx="21">
                  <c:v>39</c:v>
                </c:pt>
                <c:pt idx="22">
                  <c:v>32</c:v>
                </c:pt>
                <c:pt idx="23">
                  <c:v>31</c:v>
                </c:pt>
                <c:pt idx="24">
                  <c:v>34</c:v>
                </c:pt>
                <c:pt idx="25">
                  <c:v>31</c:v>
                </c:pt>
                <c:pt idx="26">
                  <c:v>36</c:v>
                </c:pt>
                <c:pt idx="27">
                  <c:v>32</c:v>
                </c:pt>
                <c:pt idx="28">
                  <c:v>33</c:v>
                </c:pt>
                <c:pt idx="29">
                  <c:v>33</c:v>
                </c:pt>
                <c:pt idx="30">
                  <c:v>34</c:v>
                </c:pt>
                <c:pt idx="31">
                  <c:v>32</c:v>
                </c:pt>
                <c:pt idx="32">
                  <c:v>31</c:v>
                </c:pt>
                <c:pt idx="33">
                  <c:v>32</c:v>
                </c:pt>
                <c:pt idx="34">
                  <c:v>34</c:v>
                </c:pt>
                <c:pt idx="35">
                  <c:v>28</c:v>
                </c:pt>
                <c:pt idx="36">
                  <c:v>31</c:v>
                </c:pt>
                <c:pt idx="37">
                  <c:v>50</c:v>
                </c:pt>
                <c:pt idx="38">
                  <c:v>73</c:v>
                </c:pt>
                <c:pt idx="39">
                  <c:v>66</c:v>
                </c:pt>
                <c:pt idx="40">
                  <c:v>57</c:v>
                </c:pt>
                <c:pt idx="41">
                  <c:v>37</c:v>
                </c:pt>
                <c:pt idx="42">
                  <c:v>36</c:v>
                </c:pt>
                <c:pt idx="43">
                  <c:v>36</c:v>
                </c:pt>
                <c:pt idx="44">
                  <c:v>42</c:v>
                </c:pt>
                <c:pt idx="45">
                  <c:v>37</c:v>
                </c:pt>
                <c:pt idx="46">
                  <c:v>37</c:v>
                </c:pt>
                <c:pt idx="47">
                  <c:v>31</c:v>
                </c:pt>
                <c:pt idx="48">
                  <c:v>34</c:v>
                </c:pt>
                <c:pt idx="49">
                  <c:v>39</c:v>
                </c:pt>
                <c:pt idx="50">
                  <c:v>41</c:v>
                </c:pt>
                <c:pt idx="51">
                  <c:v>43</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Sheet1!$C$2:$C$53</c:f>
              <c:numCache>
                <c:formatCode>#,##0</c:formatCode>
                <c:ptCount val="52"/>
                <c:pt idx="0">
                  <c:v>0</c:v>
                </c:pt>
                <c:pt idx="1">
                  <c:v>0</c:v>
                </c:pt>
                <c:pt idx="2">
                  <c:v>0</c:v>
                </c:pt>
                <c:pt idx="3">
                  <c:v>66115100</c:v>
                </c:pt>
                <c:pt idx="4">
                  <c:v>90101200</c:v>
                </c:pt>
                <c:pt idx="5">
                  <c:v>98210800</c:v>
                </c:pt>
                <c:pt idx="6">
                  <c:v>16839700</c:v>
                </c:pt>
                <c:pt idx="7">
                  <c:v>3282400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32266200</c:v>
                </c:pt>
                <c:pt idx="38">
                  <c:v>70655200</c:v>
                </c:pt>
                <c:pt idx="39">
                  <c:v>58763700</c:v>
                </c:pt>
                <c:pt idx="40">
                  <c:v>35825500</c:v>
                </c:pt>
                <c:pt idx="41">
                  <c:v>18866400</c:v>
                </c:pt>
                <c:pt idx="42">
                  <c:v>0</c:v>
                </c:pt>
                <c:pt idx="43">
                  <c:v>0</c:v>
                </c:pt>
                <c:pt idx="44">
                  <c:v>0</c:v>
                </c:pt>
                <c:pt idx="45">
                  <c:v>0</c:v>
                </c:pt>
                <c:pt idx="46">
                  <c:v>0</c:v>
                </c:pt>
                <c:pt idx="47">
                  <c:v>0</c:v>
                </c:pt>
                <c:pt idx="48">
                  <c:v>0</c:v>
                </c:pt>
                <c:pt idx="49">
                  <c:v>2443000</c:v>
                </c:pt>
                <c:pt idx="50">
                  <c:v>3471300</c:v>
                </c:pt>
                <c:pt idx="51">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majorUnit val="10"/>
      </c:valAx>
      <c:valAx>
        <c:axId val="92617152"/>
        <c:scaling>
          <c:orientation val="minMax"/>
          <c:max val="110000000.00000001"/>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0.14249500000000001"/>
          <c:y val="0.10663518518518517"/>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'Who gives a crap'</c:v>
                </c:pt>
              </c:strCache>
            </c:strRef>
          </c:tx>
          <c:spPr>
            <a:ln w="28575" cap="rnd">
              <a:solidFill>
                <a:srgbClr val="00B050"/>
              </a:solidFill>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Sheet1!$B$2:$B$53</c:f>
              <c:numCache>
                <c:formatCode>General</c:formatCode>
                <c:ptCount val="52"/>
                <c:pt idx="0">
                  <c:v>71</c:v>
                </c:pt>
                <c:pt idx="1">
                  <c:v>65</c:v>
                </c:pt>
                <c:pt idx="2">
                  <c:v>53</c:v>
                </c:pt>
                <c:pt idx="3">
                  <c:v>66</c:v>
                </c:pt>
                <c:pt idx="4">
                  <c:v>57</c:v>
                </c:pt>
                <c:pt idx="5">
                  <c:v>52</c:v>
                </c:pt>
                <c:pt idx="6">
                  <c:v>39</c:v>
                </c:pt>
                <c:pt idx="7">
                  <c:v>49</c:v>
                </c:pt>
                <c:pt idx="8">
                  <c:v>63</c:v>
                </c:pt>
                <c:pt idx="9">
                  <c:v>55</c:v>
                </c:pt>
                <c:pt idx="10">
                  <c:v>50</c:v>
                </c:pt>
                <c:pt idx="11">
                  <c:v>45</c:v>
                </c:pt>
                <c:pt idx="12">
                  <c:v>56</c:v>
                </c:pt>
                <c:pt idx="13">
                  <c:v>52</c:v>
                </c:pt>
                <c:pt idx="14">
                  <c:v>69</c:v>
                </c:pt>
                <c:pt idx="15">
                  <c:v>47</c:v>
                </c:pt>
                <c:pt idx="16">
                  <c:v>67</c:v>
                </c:pt>
                <c:pt idx="17">
                  <c:v>100</c:v>
                </c:pt>
                <c:pt idx="18">
                  <c:v>95</c:v>
                </c:pt>
                <c:pt idx="19">
                  <c:v>77</c:v>
                </c:pt>
                <c:pt idx="20">
                  <c:v>88</c:v>
                </c:pt>
                <c:pt idx="21">
                  <c:v>91</c:v>
                </c:pt>
                <c:pt idx="22">
                  <c:v>66</c:v>
                </c:pt>
                <c:pt idx="23">
                  <c:v>59</c:v>
                </c:pt>
                <c:pt idx="24">
                  <c:v>56</c:v>
                </c:pt>
                <c:pt idx="25">
                  <c:v>60</c:v>
                </c:pt>
                <c:pt idx="26">
                  <c:v>72</c:v>
                </c:pt>
                <c:pt idx="27">
                  <c:v>56</c:v>
                </c:pt>
                <c:pt idx="28">
                  <c:v>53</c:v>
                </c:pt>
                <c:pt idx="29">
                  <c:v>47</c:v>
                </c:pt>
                <c:pt idx="30">
                  <c:v>57</c:v>
                </c:pt>
                <c:pt idx="31">
                  <c:v>57</c:v>
                </c:pt>
                <c:pt idx="32">
                  <c:v>57</c:v>
                </c:pt>
                <c:pt idx="33">
                  <c:v>48</c:v>
                </c:pt>
                <c:pt idx="34">
                  <c:v>60</c:v>
                </c:pt>
                <c:pt idx="35">
                  <c:v>52</c:v>
                </c:pt>
                <c:pt idx="36">
                  <c:v>56</c:v>
                </c:pt>
                <c:pt idx="37">
                  <c:v>53</c:v>
                </c:pt>
                <c:pt idx="38">
                  <c:v>60</c:v>
                </c:pt>
                <c:pt idx="39">
                  <c:v>59</c:v>
                </c:pt>
                <c:pt idx="40">
                  <c:v>50</c:v>
                </c:pt>
                <c:pt idx="41">
                  <c:v>52</c:v>
                </c:pt>
                <c:pt idx="42">
                  <c:v>51</c:v>
                </c:pt>
                <c:pt idx="43">
                  <c:v>61</c:v>
                </c:pt>
                <c:pt idx="44">
                  <c:v>48</c:v>
                </c:pt>
                <c:pt idx="45">
                  <c:v>56</c:v>
                </c:pt>
                <c:pt idx="46">
                  <c:v>58</c:v>
                </c:pt>
                <c:pt idx="47">
                  <c:v>53</c:v>
                </c:pt>
                <c:pt idx="48">
                  <c:v>48</c:v>
                </c:pt>
                <c:pt idx="49">
                  <c:v>47</c:v>
                </c:pt>
                <c:pt idx="50">
                  <c:v>38</c:v>
                </c:pt>
                <c:pt idx="51">
                  <c:v>73</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Sheet1!$C$2:$C$53</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14406100</c:v>
                </c:pt>
                <c:pt idx="17">
                  <c:v>33097200</c:v>
                </c:pt>
                <c:pt idx="18">
                  <c:v>28576400</c:v>
                </c:pt>
                <c:pt idx="19">
                  <c:v>24985100</c:v>
                </c:pt>
                <c:pt idx="20">
                  <c:v>29971200</c:v>
                </c:pt>
                <c:pt idx="21">
                  <c:v>36035700</c:v>
                </c:pt>
                <c:pt idx="22">
                  <c:v>10394400</c:v>
                </c:pt>
                <c:pt idx="23">
                  <c:v>10675600</c:v>
                </c:pt>
                <c:pt idx="24">
                  <c:v>18720900</c:v>
                </c:pt>
                <c:pt idx="25">
                  <c:v>13571000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11879400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majorUnit val="10"/>
      </c:valAx>
      <c:valAx>
        <c:axId val="92617152"/>
        <c:scaling>
          <c:orientation val="minMax"/>
          <c:max val="40000000"/>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0.44235611111111101"/>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16860865955877E-2"/>
          <c:y val="3.36308515472118E-2"/>
          <c:w val="0.88877476874651229"/>
          <c:h val="0.81575822953056176"/>
        </c:manualLayout>
      </c:layout>
      <c:barChart>
        <c:barDir val="col"/>
        <c:grouping val="clustered"/>
        <c:varyColors val="0"/>
        <c:ser>
          <c:idx val="0"/>
          <c:order val="0"/>
          <c:tx>
            <c:strRef>
              <c:f>Sheet1!$A$2</c:f>
              <c:strCache>
                <c:ptCount val="1"/>
                <c:pt idx="0">
                  <c:v>Jan-Jul 23</c:v>
                </c:pt>
              </c:strCache>
            </c:strRef>
          </c:tx>
          <c:spPr>
            <a:solidFill>
              <a:schemeClr val="accent1"/>
            </a:solidFill>
            <a:ln>
              <a:noFill/>
            </a:ln>
            <a:effectLst/>
          </c:spPr>
          <c:invertIfNegative val="0"/>
          <c:cat>
            <c:strRef>
              <c:f>Sheet1!$B$1:$F$1</c:f>
              <c:strCache>
                <c:ptCount val="5"/>
                <c:pt idx="0">
                  <c:v>Linear TV</c:v>
                </c:pt>
                <c:pt idx="1">
                  <c:v>BVOD</c:v>
                </c:pt>
                <c:pt idx="2">
                  <c:v>SVOD</c:v>
                </c:pt>
                <c:pt idx="3">
                  <c:v>YouTube</c:v>
                </c:pt>
                <c:pt idx="4">
                  <c:v>Other AVOD</c:v>
                </c:pt>
              </c:strCache>
            </c:strRef>
          </c:cat>
          <c:val>
            <c:numRef>
              <c:f>Sheet1!$B$2:$F$2</c:f>
              <c:numCache>
                <c:formatCode>h:mm:ss</c:formatCode>
                <c:ptCount val="5"/>
                <c:pt idx="0">
                  <c:v>0.10725694444444445</c:v>
                </c:pt>
                <c:pt idx="1">
                  <c:v>1.2638888888888889E-2</c:v>
                </c:pt>
                <c:pt idx="2" formatCode="[h]:mm:ss">
                  <c:v>2.0381944444444446E-2</c:v>
                </c:pt>
                <c:pt idx="3">
                  <c:v>6.6435185185185182E-3</c:v>
                </c:pt>
                <c:pt idx="4">
                  <c:v>9.2592592592592588E-5</c:v>
                </c:pt>
              </c:numCache>
            </c:numRef>
          </c:val>
          <c:extLst>
            <c:ext xmlns:c16="http://schemas.microsoft.com/office/drawing/2014/chart" uri="{C3380CC4-5D6E-409C-BE32-E72D297353CC}">
              <c16:uniqueId val="{00000000-EC7A-485D-9849-D9767C5E0124}"/>
            </c:ext>
          </c:extLst>
        </c:ser>
        <c:ser>
          <c:idx val="1"/>
          <c:order val="1"/>
          <c:tx>
            <c:strRef>
              <c:f>Sheet1!$A$3</c:f>
              <c:strCache>
                <c:ptCount val="1"/>
                <c:pt idx="0">
                  <c:v>Jan-Jul 24</c:v>
                </c:pt>
              </c:strCache>
            </c:strRef>
          </c:tx>
          <c:spPr>
            <a:solidFill>
              <a:schemeClr val="accent2"/>
            </a:solidFill>
            <a:ln>
              <a:noFill/>
            </a:ln>
            <a:effectLst/>
          </c:spPr>
          <c:invertIfNegative val="0"/>
          <c:cat>
            <c:strRef>
              <c:f>Sheet1!$B$1:$F$1</c:f>
              <c:strCache>
                <c:ptCount val="5"/>
                <c:pt idx="0">
                  <c:v>Linear TV</c:v>
                </c:pt>
                <c:pt idx="1">
                  <c:v>BVOD</c:v>
                </c:pt>
                <c:pt idx="2">
                  <c:v>SVOD</c:v>
                </c:pt>
                <c:pt idx="3">
                  <c:v>YouTube</c:v>
                </c:pt>
                <c:pt idx="4">
                  <c:v>Other AVOD</c:v>
                </c:pt>
              </c:strCache>
            </c:strRef>
          </c:cat>
          <c:val>
            <c:numRef>
              <c:f>Sheet1!$B$3:$F$3</c:f>
              <c:numCache>
                <c:formatCode>h:mm:ss</c:formatCode>
                <c:ptCount val="5"/>
                <c:pt idx="0">
                  <c:v>0.10105324074074074</c:v>
                </c:pt>
                <c:pt idx="1">
                  <c:v>1.5833333333333335E-2</c:v>
                </c:pt>
                <c:pt idx="2" formatCode="[h]:mm:ss">
                  <c:v>2.2256944444444444E-2</c:v>
                </c:pt>
                <c:pt idx="3">
                  <c:v>9.0393518518518522E-3</c:v>
                </c:pt>
                <c:pt idx="4">
                  <c:v>1.7361111111111112E-4</c:v>
                </c:pt>
              </c:numCache>
            </c:numRef>
          </c:val>
          <c:extLst>
            <c:ext xmlns:c16="http://schemas.microsoft.com/office/drawing/2014/chart" uri="{C3380CC4-5D6E-409C-BE32-E72D297353CC}">
              <c16:uniqueId val="{00000001-EC7A-485D-9849-D9767C5E0124}"/>
            </c:ext>
          </c:extLst>
        </c:ser>
        <c:dLbls>
          <c:showLegendKey val="0"/>
          <c:showVal val="0"/>
          <c:showCatName val="0"/>
          <c:showSerName val="0"/>
          <c:showPercent val="0"/>
          <c:showBubbleSize val="0"/>
        </c:dLbls>
        <c:gapWidth val="219"/>
        <c:overlap val="-27"/>
        <c:axId val="1948013440"/>
        <c:axId val="1491871888"/>
      </c:barChart>
      <c:catAx>
        <c:axId val="19480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491871888"/>
        <c:crosses val="autoZero"/>
        <c:auto val="1"/>
        <c:lblAlgn val="ctr"/>
        <c:lblOffset val="100"/>
        <c:noMultiLvlLbl val="0"/>
      </c:catAx>
      <c:valAx>
        <c:axId val="1491871888"/>
        <c:scaling>
          <c:orientation val="minMax"/>
          <c:max val="0.12499998000000001"/>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sz="1000" b="1" dirty="0"/>
                  <a:t>AVE TIME PER</a:t>
                </a:r>
                <a:r>
                  <a:rPr lang="en-GB" sz="1000" b="1" baseline="0" dirty="0"/>
                  <a:t> VIEWER PER DAY</a:t>
                </a:r>
                <a:endParaRPr lang="en-GB" sz="1000" b="1" dirty="0"/>
              </a:p>
            </c:rich>
          </c:tx>
          <c:layout>
            <c:manualLayout>
              <c:xMode val="edge"/>
              <c:yMode val="edge"/>
              <c:x val="9.1697239182049802E-3"/>
              <c:y val="0.1434167721407827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h:mm"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8013440"/>
        <c:crosses val="autoZero"/>
        <c:crossBetween val="between"/>
        <c:majorUnit val="2.0833330000000004E-2"/>
      </c:valAx>
      <c:spPr>
        <a:noFill/>
        <a:ln>
          <a:noFill/>
        </a:ln>
        <a:effectLst/>
      </c:spPr>
    </c:plotArea>
    <c:legend>
      <c:legendPos val="b"/>
      <c:layout>
        <c:manualLayout>
          <c:xMode val="edge"/>
          <c:yMode val="edge"/>
          <c:x val="0.6828057635138467"/>
          <c:y val="1.8872549019607842E-2"/>
          <c:w val="0.31719423648615325"/>
          <c:h val="6.103765665287520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35627568075724"/>
          <c:y val="5.6712954505411889E-2"/>
          <c:w val="0.83883600675719405"/>
          <c:h val="0.7564623132877194"/>
        </c:manualLayout>
      </c:layout>
      <c:barChart>
        <c:barDir val="bar"/>
        <c:grouping val="percentStacked"/>
        <c:varyColors val="0"/>
        <c:ser>
          <c:idx val="0"/>
          <c:order val="0"/>
          <c:tx>
            <c:strRef>
              <c:f>Sheet1!$A$2</c:f>
              <c:strCache>
                <c:ptCount val="1"/>
                <c:pt idx="0">
                  <c:v>Ad supported</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2024</c:v>
                </c:pt>
                <c:pt idx="1">
                  <c:v>2023</c:v>
                </c:pt>
              </c:strCache>
            </c:strRef>
          </c:cat>
          <c:val>
            <c:numRef>
              <c:f>Sheet1!$B$2:$C$2</c:f>
              <c:numCache>
                <c:formatCode>0%</c:formatCode>
                <c:ptCount val="2"/>
                <c:pt idx="0">
                  <c:v>0.60748045250374316</c:v>
                </c:pt>
                <c:pt idx="1">
                  <c:v>0.58193069306930689</c:v>
                </c:pt>
              </c:numCache>
            </c:numRef>
          </c:val>
          <c:extLst>
            <c:ext xmlns:c16="http://schemas.microsoft.com/office/drawing/2014/chart" uri="{C3380CC4-5D6E-409C-BE32-E72D297353CC}">
              <c16:uniqueId val="{00000000-91FE-4530-B773-2FD263D5159B}"/>
            </c:ext>
          </c:extLst>
        </c:ser>
        <c:ser>
          <c:idx val="1"/>
          <c:order val="1"/>
          <c:tx>
            <c:strRef>
              <c:f>Sheet1!$A$3</c:f>
              <c:strCache>
                <c:ptCount val="1"/>
                <c:pt idx="0">
                  <c:v>Ad free</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2024</c:v>
                </c:pt>
                <c:pt idx="1">
                  <c:v>2023</c:v>
                </c:pt>
              </c:strCache>
            </c:strRef>
          </c:cat>
          <c:val>
            <c:numRef>
              <c:f>Sheet1!$B$3:$C$3</c:f>
              <c:numCache>
                <c:formatCode>0%</c:formatCode>
                <c:ptCount val="2"/>
                <c:pt idx="0">
                  <c:v>0.39251954749625684</c:v>
                </c:pt>
                <c:pt idx="1">
                  <c:v>0.41806930693069305</c:v>
                </c:pt>
              </c:numCache>
            </c:numRef>
          </c:val>
          <c:extLst>
            <c:ext xmlns:c16="http://schemas.microsoft.com/office/drawing/2014/chart" uri="{C3380CC4-5D6E-409C-BE32-E72D297353CC}">
              <c16:uniqueId val="{00000001-91FE-4530-B773-2FD263D5159B}"/>
            </c:ext>
          </c:extLst>
        </c:ser>
        <c:dLbls>
          <c:showLegendKey val="0"/>
          <c:showVal val="0"/>
          <c:showCatName val="0"/>
          <c:showSerName val="0"/>
          <c:showPercent val="0"/>
          <c:showBubbleSize val="0"/>
        </c:dLbls>
        <c:gapWidth val="150"/>
        <c:overlap val="100"/>
        <c:axId val="1083096576"/>
        <c:axId val="1083093216"/>
      </c:barChart>
      <c:valAx>
        <c:axId val="1083093216"/>
        <c:scaling>
          <c:orientation val="minMax"/>
        </c:scaling>
        <c:delete val="1"/>
        <c:axPos val="b"/>
        <c:numFmt formatCode="0%" sourceLinked="1"/>
        <c:majorTickMark val="out"/>
        <c:minorTickMark val="none"/>
        <c:tickLblPos val="nextTo"/>
        <c:crossAx val="1083096576"/>
        <c:crosses val="autoZero"/>
        <c:crossBetween val="between"/>
      </c:valAx>
      <c:catAx>
        <c:axId val="10830965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3093216"/>
        <c:crosses val="autoZero"/>
        <c:auto val="1"/>
        <c:lblAlgn val="ctr"/>
        <c:lblOffset val="100"/>
        <c:noMultiLvlLbl val="0"/>
      </c:catAx>
      <c:spPr>
        <a:noFill/>
        <a:ln>
          <a:noFill/>
        </a:ln>
        <a:effectLst/>
      </c:spPr>
    </c:plotArea>
    <c:legend>
      <c:legendPos val="b"/>
      <c:layout>
        <c:manualLayout>
          <c:xMode val="edge"/>
          <c:yMode val="edge"/>
          <c:x val="0.44786608023150337"/>
          <c:y val="0.38525024743411435"/>
          <c:w val="0.18700459482597548"/>
          <c:h val="9.91774388803230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35627568075724"/>
          <c:y val="5.6712954505411889E-2"/>
          <c:w val="0.83883600675719405"/>
          <c:h val="0.7564623132877194"/>
        </c:manualLayout>
      </c:layout>
      <c:barChart>
        <c:barDir val="bar"/>
        <c:grouping val="percentStacked"/>
        <c:varyColors val="0"/>
        <c:ser>
          <c:idx val="0"/>
          <c:order val="0"/>
          <c:tx>
            <c:strRef>
              <c:f>Sheet1!$A$2</c:f>
              <c:strCache>
                <c:ptCount val="1"/>
                <c:pt idx="0">
                  <c:v>Ad supported</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2024</c:v>
                </c:pt>
                <c:pt idx="1">
                  <c:v>2023</c:v>
                </c:pt>
              </c:strCache>
            </c:strRef>
          </c:cat>
          <c:val>
            <c:numRef>
              <c:f>Sheet1!$B$2:$C$2</c:f>
              <c:numCache>
                <c:formatCode>0%</c:formatCode>
                <c:ptCount val="2"/>
                <c:pt idx="0">
                  <c:v>0.47724671169569854</c:v>
                </c:pt>
                <c:pt idx="1">
                  <c:v>0.40003423485107836</c:v>
                </c:pt>
              </c:numCache>
            </c:numRef>
          </c:val>
          <c:extLst>
            <c:ext xmlns:c16="http://schemas.microsoft.com/office/drawing/2014/chart" uri="{C3380CC4-5D6E-409C-BE32-E72D297353CC}">
              <c16:uniqueId val="{00000000-B8BF-4E5E-8654-19F80DB4A352}"/>
            </c:ext>
          </c:extLst>
        </c:ser>
        <c:ser>
          <c:idx val="1"/>
          <c:order val="1"/>
          <c:tx>
            <c:strRef>
              <c:f>Sheet1!$A$3</c:f>
              <c:strCache>
                <c:ptCount val="1"/>
                <c:pt idx="0">
                  <c:v>Ad free</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2024</c:v>
                </c:pt>
                <c:pt idx="1">
                  <c:v>2023</c:v>
                </c:pt>
              </c:strCache>
            </c:strRef>
          </c:cat>
          <c:val>
            <c:numRef>
              <c:f>Sheet1!$B$3:$C$3</c:f>
              <c:numCache>
                <c:formatCode>0%</c:formatCode>
                <c:ptCount val="2"/>
                <c:pt idx="0">
                  <c:v>0.52275328830430146</c:v>
                </c:pt>
                <c:pt idx="1">
                  <c:v>0.59996576514892164</c:v>
                </c:pt>
              </c:numCache>
            </c:numRef>
          </c:val>
          <c:extLst>
            <c:ext xmlns:c16="http://schemas.microsoft.com/office/drawing/2014/chart" uri="{C3380CC4-5D6E-409C-BE32-E72D297353CC}">
              <c16:uniqueId val="{00000001-B8BF-4E5E-8654-19F80DB4A352}"/>
            </c:ext>
          </c:extLst>
        </c:ser>
        <c:dLbls>
          <c:showLegendKey val="0"/>
          <c:showVal val="0"/>
          <c:showCatName val="0"/>
          <c:showSerName val="0"/>
          <c:showPercent val="0"/>
          <c:showBubbleSize val="0"/>
        </c:dLbls>
        <c:gapWidth val="150"/>
        <c:overlap val="100"/>
        <c:axId val="1083096576"/>
        <c:axId val="1083093216"/>
      </c:barChart>
      <c:valAx>
        <c:axId val="1083093216"/>
        <c:scaling>
          <c:orientation val="minMax"/>
        </c:scaling>
        <c:delete val="1"/>
        <c:axPos val="b"/>
        <c:numFmt formatCode="0%" sourceLinked="1"/>
        <c:majorTickMark val="out"/>
        <c:minorTickMark val="none"/>
        <c:tickLblPos val="nextTo"/>
        <c:crossAx val="1083096576"/>
        <c:crosses val="autoZero"/>
        <c:crossBetween val="between"/>
      </c:valAx>
      <c:catAx>
        <c:axId val="10830965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3093216"/>
        <c:crosses val="autoZero"/>
        <c:auto val="1"/>
        <c:lblAlgn val="ctr"/>
        <c:lblOffset val="100"/>
        <c:noMultiLvlLbl val="0"/>
      </c:catAx>
      <c:spPr>
        <a:noFill/>
        <a:ln>
          <a:noFill/>
        </a:ln>
        <a:effectLst/>
      </c:spPr>
    </c:plotArea>
    <c:legend>
      <c:legendPos val="b"/>
      <c:layout>
        <c:manualLayout>
          <c:xMode val="edge"/>
          <c:yMode val="edge"/>
          <c:x val="0.45135909411206221"/>
          <c:y val="0.38009452429725871"/>
          <c:w val="0.18700459482597548"/>
          <c:h val="9.91774388803230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786106383543725E-2"/>
          <c:y val="9.2863559637831161E-2"/>
          <c:w val="0.7806254668251863"/>
          <c:h val="0.71230147377844033"/>
        </c:manualLayout>
      </c:layout>
      <c:barChart>
        <c:barDir val="col"/>
        <c:grouping val="percentStacked"/>
        <c:varyColors val="0"/>
        <c:ser>
          <c:idx val="0"/>
          <c:order val="0"/>
          <c:tx>
            <c:strRef>
              <c:f>Sheet1!$A$2</c:f>
              <c:strCache>
                <c:ptCount val="1"/>
                <c:pt idx="0">
                  <c:v>Commercial Linear</c:v>
                </c:pt>
              </c:strCache>
            </c:strRef>
          </c:tx>
          <c:spPr>
            <a:solidFill>
              <a:srgbClr val="C00000"/>
            </a:solidFill>
            <a:ln>
              <a:noFill/>
            </a:ln>
            <a:effectLst/>
          </c:spPr>
          <c:invertIfNegative val="0"/>
          <c:cat>
            <c:strRef>
              <c:f>Sheet1!$B$1:$K$1</c:f>
              <c:strCache>
                <c:ptCount val="10"/>
                <c:pt idx="0">
                  <c:v>Lightest 10%</c:v>
                </c:pt>
                <c:pt idx="1">
                  <c:v>Column1</c:v>
                </c:pt>
                <c:pt idx="2">
                  <c:v>Column2</c:v>
                </c:pt>
                <c:pt idx="3">
                  <c:v>Column3</c:v>
                </c:pt>
                <c:pt idx="4">
                  <c:v>Column4</c:v>
                </c:pt>
                <c:pt idx="5">
                  <c:v>Column5</c:v>
                </c:pt>
                <c:pt idx="6">
                  <c:v>Column6</c:v>
                </c:pt>
                <c:pt idx="7">
                  <c:v>Column7</c:v>
                </c:pt>
                <c:pt idx="8">
                  <c:v>Column8</c:v>
                </c:pt>
                <c:pt idx="9">
                  <c:v>Heaviest 10%</c:v>
                </c:pt>
              </c:strCache>
            </c:strRef>
          </c:cat>
          <c:val>
            <c:numRef>
              <c:f>Sheet1!$B$2:$K$2</c:f>
              <c:numCache>
                <c:formatCode>[hh]:mm:ss</c:formatCode>
                <c:ptCount val="10"/>
                <c:pt idx="0">
                  <c:v>3.2349537037037091E-4</c:v>
                </c:pt>
                <c:pt idx="1">
                  <c:v>9.253472222222228E-4</c:v>
                </c:pt>
                <c:pt idx="2">
                  <c:v>1.775462962962962E-3</c:v>
                </c:pt>
                <c:pt idx="3">
                  <c:v>2.7278935185185188E-3</c:v>
                </c:pt>
                <c:pt idx="4">
                  <c:v>4.0008101851851906E-3</c:v>
                </c:pt>
                <c:pt idx="5">
                  <c:v>5.8469907407407472E-3</c:v>
                </c:pt>
                <c:pt idx="6">
                  <c:v>8.3175925925925952E-3</c:v>
                </c:pt>
                <c:pt idx="7">
                  <c:v>1.1903125000000001E-2</c:v>
                </c:pt>
                <c:pt idx="8">
                  <c:v>1.8810879629629622E-2</c:v>
                </c:pt>
                <c:pt idx="9">
                  <c:v>3.5044328703703671E-2</c:v>
                </c:pt>
              </c:numCache>
            </c:numRef>
          </c:val>
          <c:extLst>
            <c:ext xmlns:c16="http://schemas.microsoft.com/office/drawing/2014/chart" uri="{C3380CC4-5D6E-409C-BE32-E72D297353CC}">
              <c16:uniqueId val="{00000000-B404-400E-B1E6-77BD029F7586}"/>
            </c:ext>
          </c:extLst>
        </c:ser>
        <c:ser>
          <c:idx val="1"/>
          <c:order val="1"/>
          <c:tx>
            <c:strRef>
              <c:f>Sheet1!$A$3</c:f>
              <c:strCache>
                <c:ptCount val="1"/>
                <c:pt idx="0">
                  <c:v>Commercial BVOD</c:v>
                </c:pt>
              </c:strCache>
            </c:strRef>
          </c:tx>
          <c:spPr>
            <a:solidFill>
              <a:schemeClr val="accent3">
                <a:lumMod val="40000"/>
                <a:lumOff val="60000"/>
              </a:schemeClr>
            </a:solidFill>
            <a:ln>
              <a:noFill/>
            </a:ln>
            <a:effectLst/>
          </c:spPr>
          <c:invertIfNegative val="0"/>
          <c:cat>
            <c:strRef>
              <c:f>Sheet1!$B$1:$K$1</c:f>
              <c:strCache>
                <c:ptCount val="10"/>
                <c:pt idx="0">
                  <c:v>Lightest 10%</c:v>
                </c:pt>
                <c:pt idx="1">
                  <c:v>Column1</c:v>
                </c:pt>
                <c:pt idx="2">
                  <c:v>Column2</c:v>
                </c:pt>
                <c:pt idx="3">
                  <c:v>Column3</c:v>
                </c:pt>
                <c:pt idx="4">
                  <c:v>Column4</c:v>
                </c:pt>
                <c:pt idx="5">
                  <c:v>Column5</c:v>
                </c:pt>
                <c:pt idx="6">
                  <c:v>Column6</c:v>
                </c:pt>
                <c:pt idx="7">
                  <c:v>Column7</c:v>
                </c:pt>
                <c:pt idx="8">
                  <c:v>Column8</c:v>
                </c:pt>
                <c:pt idx="9">
                  <c:v>Heaviest 10%</c:v>
                </c:pt>
              </c:strCache>
            </c:strRef>
          </c:cat>
          <c:val>
            <c:numRef>
              <c:f>Sheet1!$B$3:$K$3</c:f>
              <c:numCache>
                <c:formatCode>[hh]:mm:ss</c:formatCode>
                <c:ptCount val="10"/>
                <c:pt idx="0">
                  <c:v>7.5115740740740706E-5</c:v>
                </c:pt>
                <c:pt idx="1">
                  <c:v>2.2534722222222211E-4</c:v>
                </c:pt>
                <c:pt idx="2">
                  <c:v>5.0034722222222212E-4</c:v>
                </c:pt>
                <c:pt idx="3">
                  <c:v>6.3530092592592555E-4</c:v>
                </c:pt>
                <c:pt idx="4">
                  <c:v>8.5428240740740701E-4</c:v>
                </c:pt>
                <c:pt idx="5">
                  <c:v>1.0248842592592592E-3</c:v>
                </c:pt>
                <c:pt idx="6">
                  <c:v>1.2578703703703719E-3</c:v>
                </c:pt>
                <c:pt idx="7">
                  <c:v>1.2540509259259299E-3</c:v>
                </c:pt>
                <c:pt idx="8">
                  <c:v>1.4093749999999998E-3</c:v>
                </c:pt>
                <c:pt idx="9">
                  <c:v>2.0243055555555578E-3</c:v>
                </c:pt>
              </c:numCache>
            </c:numRef>
          </c:val>
          <c:extLst>
            <c:ext xmlns:c16="http://schemas.microsoft.com/office/drawing/2014/chart" uri="{C3380CC4-5D6E-409C-BE32-E72D297353CC}">
              <c16:uniqueId val="{00000001-B404-400E-B1E6-77BD029F7586}"/>
            </c:ext>
          </c:extLst>
        </c:ser>
        <c:ser>
          <c:idx val="2"/>
          <c:order val="2"/>
          <c:tx>
            <c:strRef>
              <c:f>Sheet1!$A$4</c:f>
              <c:strCache>
                <c:ptCount val="1"/>
                <c:pt idx="0">
                  <c:v>SVOD ad tiers (est)</c:v>
                </c:pt>
              </c:strCache>
            </c:strRef>
          </c:tx>
          <c:spPr>
            <a:solidFill>
              <a:schemeClr val="accent3">
                <a:lumMod val="20000"/>
                <a:lumOff val="80000"/>
              </a:schemeClr>
            </a:solidFill>
            <a:ln>
              <a:noFill/>
            </a:ln>
            <a:effectLst/>
          </c:spPr>
          <c:invertIfNegative val="0"/>
          <c:cat>
            <c:strRef>
              <c:f>Sheet1!$B$1:$K$1</c:f>
              <c:strCache>
                <c:ptCount val="10"/>
                <c:pt idx="0">
                  <c:v>Lightest 10%</c:v>
                </c:pt>
                <c:pt idx="1">
                  <c:v>Column1</c:v>
                </c:pt>
                <c:pt idx="2">
                  <c:v>Column2</c:v>
                </c:pt>
                <c:pt idx="3">
                  <c:v>Column3</c:v>
                </c:pt>
                <c:pt idx="4">
                  <c:v>Column4</c:v>
                </c:pt>
                <c:pt idx="5">
                  <c:v>Column5</c:v>
                </c:pt>
                <c:pt idx="6">
                  <c:v>Column6</c:v>
                </c:pt>
                <c:pt idx="7">
                  <c:v>Column7</c:v>
                </c:pt>
                <c:pt idx="8">
                  <c:v>Column8</c:v>
                </c:pt>
                <c:pt idx="9">
                  <c:v>Heaviest 10%</c:v>
                </c:pt>
              </c:strCache>
            </c:strRef>
          </c:cat>
          <c:val>
            <c:numRef>
              <c:f>Sheet1!$B$4:$K$4</c:f>
              <c:numCache>
                <c:formatCode>[hh]:mm:ss</c:formatCode>
                <c:ptCount val="10"/>
                <c:pt idx="0">
                  <c:v>5.991319444444444E-5</c:v>
                </c:pt>
                <c:pt idx="1">
                  <c:v>1.8124999999999999E-4</c:v>
                </c:pt>
                <c:pt idx="2">
                  <c:v>2.5828124999999999E-4</c:v>
                </c:pt>
                <c:pt idx="3">
                  <c:v>3.2859953703703702E-4</c:v>
                </c:pt>
                <c:pt idx="4">
                  <c:v>3.9673611111111111E-4</c:v>
                </c:pt>
                <c:pt idx="5">
                  <c:v>4.068055555555556E-4</c:v>
                </c:pt>
                <c:pt idx="6">
                  <c:v>4.5161458333333333E-4</c:v>
                </c:pt>
                <c:pt idx="7">
                  <c:v>4.7208912037037033E-4</c:v>
                </c:pt>
                <c:pt idx="8">
                  <c:v>4.7628472222222224E-4</c:v>
                </c:pt>
                <c:pt idx="9">
                  <c:v>4.052951388888889E-4</c:v>
                </c:pt>
              </c:numCache>
            </c:numRef>
          </c:val>
          <c:extLst>
            <c:ext xmlns:c16="http://schemas.microsoft.com/office/drawing/2014/chart" uri="{C3380CC4-5D6E-409C-BE32-E72D297353CC}">
              <c16:uniqueId val="{00000002-B404-400E-B1E6-77BD029F7586}"/>
            </c:ext>
          </c:extLst>
        </c:ser>
        <c:ser>
          <c:idx val="3"/>
          <c:order val="3"/>
          <c:tx>
            <c:strRef>
              <c:f>Sheet1!$A$5</c:f>
              <c:strCache>
                <c:ptCount val="1"/>
                <c:pt idx="0">
                  <c:v>Youtube</c:v>
                </c:pt>
              </c:strCache>
            </c:strRef>
          </c:tx>
          <c:spPr>
            <a:solidFill>
              <a:srgbClr val="7030A0"/>
            </a:solidFill>
            <a:ln>
              <a:noFill/>
            </a:ln>
            <a:effectLst/>
          </c:spPr>
          <c:invertIfNegative val="0"/>
          <c:cat>
            <c:strRef>
              <c:f>Sheet1!$B$1:$K$1</c:f>
              <c:strCache>
                <c:ptCount val="10"/>
                <c:pt idx="0">
                  <c:v>Lightest 10%</c:v>
                </c:pt>
                <c:pt idx="1">
                  <c:v>Column1</c:v>
                </c:pt>
                <c:pt idx="2">
                  <c:v>Column2</c:v>
                </c:pt>
                <c:pt idx="3">
                  <c:v>Column3</c:v>
                </c:pt>
                <c:pt idx="4">
                  <c:v>Column4</c:v>
                </c:pt>
                <c:pt idx="5">
                  <c:v>Column5</c:v>
                </c:pt>
                <c:pt idx="6">
                  <c:v>Column6</c:v>
                </c:pt>
                <c:pt idx="7">
                  <c:v>Column7</c:v>
                </c:pt>
                <c:pt idx="8">
                  <c:v>Column8</c:v>
                </c:pt>
                <c:pt idx="9">
                  <c:v>Heaviest 10%</c:v>
                </c:pt>
              </c:strCache>
            </c:strRef>
          </c:cat>
          <c:val>
            <c:numRef>
              <c:f>Sheet1!$B$5:$K$5</c:f>
              <c:numCache>
                <c:formatCode>[hh]:mm:ss</c:formatCode>
                <c:ptCount val="10"/>
                <c:pt idx="0">
                  <c:v>4.081018518518519E-5</c:v>
                </c:pt>
                <c:pt idx="1">
                  <c:v>1.267013888888889E-4</c:v>
                </c:pt>
                <c:pt idx="2">
                  <c:v>1.9978009259259257E-4</c:v>
                </c:pt>
                <c:pt idx="3">
                  <c:v>3.2126157407407413E-4</c:v>
                </c:pt>
                <c:pt idx="4">
                  <c:v>3.1556712962962962E-4</c:v>
                </c:pt>
                <c:pt idx="5">
                  <c:v>4.0762731481481482E-4</c:v>
                </c:pt>
                <c:pt idx="6">
                  <c:v>4.9162037037037045E-4</c:v>
                </c:pt>
                <c:pt idx="7">
                  <c:v>5.8178240740740738E-4</c:v>
                </c:pt>
                <c:pt idx="8">
                  <c:v>6.055092592592593E-4</c:v>
                </c:pt>
                <c:pt idx="9">
                  <c:v>8.973495370370371E-4</c:v>
                </c:pt>
              </c:numCache>
            </c:numRef>
          </c:val>
          <c:extLst>
            <c:ext xmlns:c16="http://schemas.microsoft.com/office/drawing/2014/chart" uri="{C3380CC4-5D6E-409C-BE32-E72D297353CC}">
              <c16:uniqueId val="{00000003-B404-400E-B1E6-77BD029F7586}"/>
            </c:ext>
          </c:extLst>
        </c:ser>
        <c:dLbls>
          <c:showLegendKey val="0"/>
          <c:showVal val="0"/>
          <c:showCatName val="0"/>
          <c:showSerName val="0"/>
          <c:showPercent val="0"/>
          <c:showBubbleSize val="0"/>
        </c:dLbls>
        <c:gapWidth val="23"/>
        <c:overlap val="100"/>
        <c:axId val="1745179999"/>
        <c:axId val="553345359"/>
      </c:barChart>
      <c:catAx>
        <c:axId val="174517999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53345359"/>
        <c:crosses val="autoZero"/>
        <c:auto val="1"/>
        <c:lblAlgn val="ctr"/>
        <c:lblOffset val="150"/>
        <c:noMultiLvlLbl val="0"/>
      </c:catAx>
      <c:valAx>
        <c:axId val="553345359"/>
        <c:scaling>
          <c:orientation val="minMax"/>
          <c:max val="1"/>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sz="1050"/>
                  <a:t>% DISTRIBUTION OF VIEWING BY PLATFORM</a:t>
                </a:r>
              </a:p>
            </c:rich>
          </c:tx>
          <c:layout>
            <c:manualLayout>
              <c:xMode val="edge"/>
              <c:yMode val="edge"/>
              <c:x val="1.7461300127007674E-2"/>
              <c:y val="0.1366713361124805"/>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5179999"/>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40542670041557"/>
          <c:y val="9.7054681529608666E-2"/>
          <c:w val="0.79249889962934561"/>
          <c:h val="0.74723000269703832"/>
        </c:manualLayout>
      </c:layout>
      <c:barChart>
        <c:barDir val="bar"/>
        <c:grouping val="stacked"/>
        <c:varyColors val="0"/>
        <c:ser>
          <c:idx val="0"/>
          <c:order val="0"/>
          <c:tx>
            <c:strRef>
              <c:f>Sheet1!$B$1</c:f>
              <c:strCache>
                <c:ptCount val="1"/>
                <c:pt idx="0">
                  <c:v>Linear</c:v>
                </c:pt>
              </c:strCache>
            </c:strRef>
          </c:tx>
          <c:spPr>
            <a:solidFill>
              <a:schemeClr val="accent1"/>
            </a:solidFill>
            <a:ln>
              <a:noFill/>
            </a:ln>
            <a:effectLst/>
          </c:spPr>
          <c:invertIfNegative val="0"/>
          <c:cat>
            <c:strRef>
              <c:f>Sheet1!$A$2:$A$30</c:f>
              <c:strCache>
                <c:ptCount val="29"/>
                <c:pt idx="0">
                  <c:v>Music (22)</c:v>
                </c:pt>
                <c:pt idx="1">
                  <c:v>Music (23)</c:v>
                </c:pt>
                <c:pt idx="3">
                  <c:v>Children (22)</c:v>
                </c:pt>
                <c:pt idx="4">
                  <c:v>Children (23)</c:v>
                </c:pt>
                <c:pt idx="6">
                  <c:v>Current Affairs (22)</c:v>
                </c:pt>
                <c:pt idx="7">
                  <c:v>Current Affairs (23)</c:v>
                </c:pt>
                <c:pt idx="9">
                  <c:v>Films (22)</c:v>
                </c:pt>
                <c:pt idx="10">
                  <c:v>Films (23)</c:v>
                </c:pt>
                <c:pt idx="12">
                  <c:v>Hobbies/Leisure (22)</c:v>
                </c:pt>
                <c:pt idx="13">
                  <c:v>Hobbies/Leisure (23)</c:v>
                </c:pt>
                <c:pt idx="15">
                  <c:v>Documentaries (22)</c:v>
                </c:pt>
                <c:pt idx="16">
                  <c:v>Documentaries (23)</c:v>
                </c:pt>
                <c:pt idx="18">
                  <c:v>Sport (22)</c:v>
                </c:pt>
                <c:pt idx="19">
                  <c:v>Sport (23)</c:v>
                </c:pt>
                <c:pt idx="21">
                  <c:v>News/Weather (22)</c:v>
                </c:pt>
                <c:pt idx="22">
                  <c:v>News/Weather (23)</c:v>
                </c:pt>
                <c:pt idx="24">
                  <c:v>Drama (22)</c:v>
                </c:pt>
                <c:pt idx="25">
                  <c:v>Drama (23)</c:v>
                </c:pt>
                <c:pt idx="27">
                  <c:v>Entertainment (22)</c:v>
                </c:pt>
                <c:pt idx="28">
                  <c:v>Entertainment (23)</c:v>
                </c:pt>
              </c:strCache>
            </c:strRef>
          </c:cat>
          <c:val>
            <c:numRef>
              <c:f>Sheet1!$B$2:$B$30</c:f>
              <c:numCache>
                <c:formatCode>0.0</c:formatCode>
                <c:ptCount val="29"/>
                <c:pt idx="0">
                  <c:v>1.41676457644842</c:v>
                </c:pt>
                <c:pt idx="1">
                  <c:v>1.573195132032903</c:v>
                </c:pt>
                <c:pt idx="3">
                  <c:v>2.4583669844072813</c:v>
                </c:pt>
                <c:pt idx="4">
                  <c:v>2.3240646418375315</c:v>
                </c:pt>
                <c:pt idx="6">
                  <c:v>5.1371072044021169</c:v>
                </c:pt>
                <c:pt idx="7">
                  <c:v>4.1504502389055826</c:v>
                </c:pt>
                <c:pt idx="9">
                  <c:v>9.1673976602503888</c:v>
                </c:pt>
                <c:pt idx="10">
                  <c:v>8.5249398809584687</c:v>
                </c:pt>
                <c:pt idx="12">
                  <c:v>10.605967490378635</c:v>
                </c:pt>
                <c:pt idx="13">
                  <c:v>10.208748275376051</c:v>
                </c:pt>
                <c:pt idx="15">
                  <c:v>14.844620915348735</c:v>
                </c:pt>
                <c:pt idx="16">
                  <c:v>14.364327761773566</c:v>
                </c:pt>
                <c:pt idx="18">
                  <c:v>15.168471808866775</c:v>
                </c:pt>
                <c:pt idx="19">
                  <c:v>12.963235416909487</c:v>
                </c:pt>
                <c:pt idx="21">
                  <c:v>17.893556142601295</c:v>
                </c:pt>
                <c:pt idx="22">
                  <c:v>15.054905410270337</c:v>
                </c:pt>
                <c:pt idx="24">
                  <c:v>16.884856295669014</c:v>
                </c:pt>
                <c:pt idx="25">
                  <c:v>15.483800688950085</c:v>
                </c:pt>
                <c:pt idx="27">
                  <c:v>28.557533628294077</c:v>
                </c:pt>
                <c:pt idx="28">
                  <c:v>27.217054347183513</c:v>
                </c:pt>
              </c:numCache>
            </c:numRef>
          </c:val>
          <c:extLst>
            <c:ext xmlns:c16="http://schemas.microsoft.com/office/drawing/2014/chart" uri="{C3380CC4-5D6E-409C-BE32-E72D297353CC}">
              <c16:uniqueId val="{00000000-C468-4630-AB45-E7FB94084EC7}"/>
            </c:ext>
          </c:extLst>
        </c:ser>
        <c:ser>
          <c:idx val="1"/>
          <c:order val="1"/>
          <c:tx>
            <c:strRef>
              <c:f>Sheet1!$C$1</c:f>
              <c:strCache>
                <c:ptCount val="1"/>
                <c:pt idx="0">
                  <c:v>BVOD</c:v>
                </c:pt>
              </c:strCache>
            </c:strRef>
          </c:tx>
          <c:spPr>
            <a:solidFill>
              <a:schemeClr val="accent3"/>
            </a:solidFill>
            <a:ln>
              <a:noFill/>
            </a:ln>
            <a:effectLst/>
          </c:spPr>
          <c:invertIfNegative val="0"/>
          <c:cat>
            <c:strRef>
              <c:f>Sheet1!$A$2:$A$30</c:f>
              <c:strCache>
                <c:ptCount val="29"/>
                <c:pt idx="0">
                  <c:v>Music (22)</c:v>
                </c:pt>
                <c:pt idx="1">
                  <c:v>Music (23)</c:v>
                </c:pt>
                <c:pt idx="3">
                  <c:v>Children (22)</c:v>
                </c:pt>
                <c:pt idx="4">
                  <c:v>Children (23)</c:v>
                </c:pt>
                <c:pt idx="6">
                  <c:v>Current Affairs (22)</c:v>
                </c:pt>
                <c:pt idx="7">
                  <c:v>Current Affairs (23)</c:v>
                </c:pt>
                <c:pt idx="9">
                  <c:v>Films (22)</c:v>
                </c:pt>
                <c:pt idx="10">
                  <c:v>Films (23)</c:v>
                </c:pt>
                <c:pt idx="12">
                  <c:v>Hobbies/Leisure (22)</c:v>
                </c:pt>
                <c:pt idx="13">
                  <c:v>Hobbies/Leisure (23)</c:v>
                </c:pt>
                <c:pt idx="15">
                  <c:v>Documentaries (22)</c:v>
                </c:pt>
                <c:pt idx="16">
                  <c:v>Documentaries (23)</c:v>
                </c:pt>
                <c:pt idx="18">
                  <c:v>Sport (22)</c:v>
                </c:pt>
                <c:pt idx="19">
                  <c:v>Sport (23)</c:v>
                </c:pt>
                <c:pt idx="21">
                  <c:v>News/Weather (22)</c:v>
                </c:pt>
                <c:pt idx="22">
                  <c:v>News/Weather (23)</c:v>
                </c:pt>
                <c:pt idx="24">
                  <c:v>Drama (22)</c:v>
                </c:pt>
                <c:pt idx="25">
                  <c:v>Drama (23)</c:v>
                </c:pt>
                <c:pt idx="27">
                  <c:v>Entertainment (22)</c:v>
                </c:pt>
                <c:pt idx="28">
                  <c:v>Entertainment (23)</c:v>
                </c:pt>
              </c:strCache>
            </c:strRef>
          </c:cat>
          <c:val>
            <c:numRef>
              <c:f>Sheet1!$C$2:$C$30</c:f>
              <c:numCache>
                <c:formatCode>0.0</c:formatCode>
                <c:ptCount val="29"/>
                <c:pt idx="0">
                  <c:v>4.477621414063724E-2</c:v>
                </c:pt>
                <c:pt idx="1">
                  <c:v>7.6843489655977648E-2</c:v>
                </c:pt>
                <c:pt idx="3">
                  <c:v>0.80556659417767951</c:v>
                </c:pt>
                <c:pt idx="4">
                  <c:v>1.0860574105159417</c:v>
                </c:pt>
                <c:pt idx="6">
                  <c:v>0.1764300086133444</c:v>
                </c:pt>
                <c:pt idx="7">
                  <c:v>0.21361498913043264</c:v>
                </c:pt>
                <c:pt idx="9">
                  <c:v>0.81594860403857605</c:v>
                </c:pt>
                <c:pt idx="10">
                  <c:v>1.1121352267881137</c:v>
                </c:pt>
                <c:pt idx="12">
                  <c:v>0.55354118561248267</c:v>
                </c:pt>
                <c:pt idx="13">
                  <c:v>0.67222900858868573</c:v>
                </c:pt>
                <c:pt idx="15">
                  <c:v>1.060209647631482</c:v>
                </c:pt>
                <c:pt idx="16">
                  <c:v>1.4046251810377108</c:v>
                </c:pt>
                <c:pt idx="18">
                  <c:v>0.80626292478770578</c:v>
                </c:pt>
                <c:pt idx="19">
                  <c:v>1.1179565063878689</c:v>
                </c:pt>
                <c:pt idx="21">
                  <c:v>0.3016861764966835</c:v>
                </c:pt>
                <c:pt idx="22">
                  <c:v>0.4547138034340602</c:v>
                </c:pt>
                <c:pt idx="24">
                  <c:v>3.9244971540817404</c:v>
                </c:pt>
                <c:pt idx="25">
                  <c:v>5.3350702244873949</c:v>
                </c:pt>
                <c:pt idx="27">
                  <c:v>2.696807962222064</c:v>
                </c:pt>
                <c:pt idx="28">
                  <c:v>3.8124154670683827</c:v>
                </c:pt>
              </c:numCache>
            </c:numRef>
          </c:val>
          <c:extLst>
            <c:ext xmlns:c16="http://schemas.microsoft.com/office/drawing/2014/chart" uri="{C3380CC4-5D6E-409C-BE32-E72D297353CC}">
              <c16:uniqueId val="{00000001-C468-4630-AB45-E7FB94084EC7}"/>
            </c:ext>
          </c:extLst>
        </c:ser>
        <c:ser>
          <c:idx val="2"/>
          <c:order val="2"/>
          <c:tx>
            <c:strRef>
              <c:f>Sheet1!$D$1</c:f>
              <c:strCache>
                <c:ptCount val="1"/>
                <c:pt idx="0">
                  <c:v>SVOD</c:v>
                </c:pt>
              </c:strCache>
            </c:strRef>
          </c:tx>
          <c:spPr>
            <a:solidFill>
              <a:schemeClr val="accent5"/>
            </a:solidFill>
            <a:ln>
              <a:noFill/>
            </a:ln>
            <a:effectLst/>
          </c:spPr>
          <c:invertIfNegative val="0"/>
          <c:cat>
            <c:strRef>
              <c:f>Sheet1!$A$2:$A$30</c:f>
              <c:strCache>
                <c:ptCount val="29"/>
                <c:pt idx="0">
                  <c:v>Music (22)</c:v>
                </c:pt>
                <c:pt idx="1">
                  <c:v>Music (23)</c:v>
                </c:pt>
                <c:pt idx="3">
                  <c:v>Children (22)</c:v>
                </c:pt>
                <c:pt idx="4">
                  <c:v>Children (23)</c:v>
                </c:pt>
                <c:pt idx="6">
                  <c:v>Current Affairs (22)</c:v>
                </c:pt>
                <c:pt idx="7">
                  <c:v>Current Affairs (23)</c:v>
                </c:pt>
                <c:pt idx="9">
                  <c:v>Films (22)</c:v>
                </c:pt>
                <c:pt idx="10">
                  <c:v>Films (23)</c:v>
                </c:pt>
                <c:pt idx="12">
                  <c:v>Hobbies/Leisure (22)</c:v>
                </c:pt>
                <c:pt idx="13">
                  <c:v>Hobbies/Leisure (23)</c:v>
                </c:pt>
                <c:pt idx="15">
                  <c:v>Documentaries (22)</c:v>
                </c:pt>
                <c:pt idx="16">
                  <c:v>Documentaries (23)</c:v>
                </c:pt>
                <c:pt idx="18">
                  <c:v>Sport (22)</c:v>
                </c:pt>
                <c:pt idx="19">
                  <c:v>Sport (23)</c:v>
                </c:pt>
                <c:pt idx="21">
                  <c:v>News/Weather (22)</c:v>
                </c:pt>
                <c:pt idx="22">
                  <c:v>News/Weather (23)</c:v>
                </c:pt>
                <c:pt idx="24">
                  <c:v>Drama (22)</c:v>
                </c:pt>
                <c:pt idx="25">
                  <c:v>Drama (23)</c:v>
                </c:pt>
                <c:pt idx="27">
                  <c:v>Entertainment (22)</c:v>
                </c:pt>
                <c:pt idx="28">
                  <c:v>Entertainment (23)</c:v>
                </c:pt>
              </c:strCache>
            </c:strRef>
          </c:cat>
          <c:val>
            <c:numRef>
              <c:f>Sheet1!$D$2:$D$30</c:f>
              <c:numCache>
                <c:formatCode>0.0</c:formatCode>
                <c:ptCount val="29"/>
                <c:pt idx="0">
                  <c:v>2.2002008013639407E-3</c:v>
                </c:pt>
                <c:pt idx="1">
                  <c:v>7.255257217440662E-3</c:v>
                </c:pt>
                <c:pt idx="3">
                  <c:v>1.9295537227467876</c:v>
                </c:pt>
                <c:pt idx="4">
                  <c:v>2.6244476261020648</c:v>
                </c:pt>
                <c:pt idx="6">
                  <c:v>6.4442444914725562E-3</c:v>
                </c:pt>
                <c:pt idx="7">
                  <c:v>6.6853408294479588E-3</c:v>
                </c:pt>
                <c:pt idx="9">
                  <c:v>5.0987317707960322</c:v>
                </c:pt>
                <c:pt idx="10">
                  <c:v>6.5009438550101821</c:v>
                </c:pt>
                <c:pt idx="12">
                  <c:v>0.17393286171266234</c:v>
                </c:pt>
                <c:pt idx="13">
                  <c:v>0.31956156356798132</c:v>
                </c:pt>
                <c:pt idx="15">
                  <c:v>0.84994592968186444</c:v>
                </c:pt>
                <c:pt idx="16">
                  <c:v>0.90723051357349649</c:v>
                </c:pt>
                <c:pt idx="18">
                  <c:v>0.13435590460562621</c:v>
                </c:pt>
                <c:pt idx="19">
                  <c:v>0.13892663969408522</c:v>
                </c:pt>
                <c:pt idx="21">
                  <c:v>0</c:v>
                </c:pt>
                <c:pt idx="22">
                  <c:v>0</c:v>
                </c:pt>
                <c:pt idx="24">
                  <c:v>8.6797619180707617</c:v>
                </c:pt>
                <c:pt idx="25">
                  <c:v>9.49690958299073</c:v>
                </c:pt>
                <c:pt idx="27">
                  <c:v>3.3101883881507348</c:v>
                </c:pt>
                <c:pt idx="28">
                  <c:v>4.3576827668936255</c:v>
                </c:pt>
              </c:numCache>
            </c:numRef>
          </c:val>
          <c:extLst>
            <c:ext xmlns:c16="http://schemas.microsoft.com/office/drawing/2014/chart" uri="{C3380CC4-5D6E-409C-BE32-E72D297353CC}">
              <c16:uniqueId val="{00000000-A282-44B7-8B1B-0552AFEFBE50}"/>
            </c:ext>
          </c:extLst>
        </c:ser>
        <c:dLbls>
          <c:showLegendKey val="0"/>
          <c:showVal val="0"/>
          <c:showCatName val="0"/>
          <c:showSerName val="0"/>
          <c:showPercent val="0"/>
          <c:showBubbleSize val="0"/>
        </c:dLbls>
        <c:gapWidth val="48"/>
        <c:overlap val="100"/>
        <c:axId val="2132583439"/>
        <c:axId val="2132580943"/>
      </c:barChart>
      <c:catAx>
        <c:axId val="2132583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32580943"/>
        <c:crosses val="autoZero"/>
        <c:auto val="1"/>
        <c:lblAlgn val="ctr"/>
        <c:lblOffset val="100"/>
        <c:noMultiLvlLbl val="0"/>
      </c:catAx>
      <c:valAx>
        <c:axId val="2132580943"/>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2583439"/>
        <c:crosses val="autoZero"/>
        <c:crossBetween val="between"/>
      </c:valAx>
      <c:spPr>
        <a:noFill/>
        <a:ln>
          <a:noFill/>
        </a:ln>
        <a:effectLst/>
      </c:spPr>
    </c:plotArea>
    <c:legend>
      <c:legendPos val="b"/>
      <c:layout>
        <c:manualLayout>
          <c:xMode val="edge"/>
          <c:yMode val="edge"/>
          <c:x val="0.61604267629552389"/>
          <c:y val="0.39302055065148767"/>
          <c:w val="0.18448917172637191"/>
          <c:h val="5.30081959156466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17.566666666666666</c:v>
                </c:pt>
                <c:pt idx="1">
                  <c:v>22.262074999999999</c:v>
                </c:pt>
                <c:pt idx="2">
                  <c:v>120.12874166666667</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15.600000000000001</c:v>
                </c:pt>
                <c:pt idx="1">
                  <c:v>11.121283333333334</c:v>
                </c:pt>
                <c:pt idx="2">
                  <c:v>37.937950000000008</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2">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0.16522</cdr:x>
      <cdr:y>0.83711</cdr:y>
    </cdr:from>
    <cdr:to>
      <cdr:x>0.78507</cdr:x>
      <cdr:y>0.93565</cdr:y>
    </cdr:to>
    <cdr:sp macro="" textlink="">
      <cdr:nvSpPr>
        <cdr:cNvPr id="2" name="Rectangle 1">
          <a:extLst xmlns:a="http://schemas.openxmlformats.org/drawingml/2006/main">
            <a:ext uri="{FF2B5EF4-FFF2-40B4-BE49-F238E27FC236}">
              <a16:creationId xmlns:a16="http://schemas.microsoft.com/office/drawing/2014/main" id="{013A9078-C52D-9283-1660-F7705F641EA1}"/>
            </a:ext>
          </a:extLst>
        </cdr:cNvPr>
        <cdr:cNvSpPr/>
      </cdr:nvSpPr>
      <cdr:spPr>
        <a:xfrm xmlns:a="http://schemas.openxmlformats.org/drawingml/2006/main">
          <a:off x="1904989" y="3964934"/>
          <a:ext cx="7146878" cy="466731"/>
        </a:xfrm>
        <a:prstGeom xmlns:a="http://schemas.openxmlformats.org/drawingml/2006/main" prst="rect">
          <a:avLst/>
        </a:prstGeom>
        <a:solidFill xmlns:a="http://schemas.openxmlformats.org/drawingml/2006/main">
          <a:schemeClr val="bg1"/>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en-US" dirty="0">
              <a:solidFill>
                <a:schemeClr val="bg2"/>
              </a:solidFill>
            </a:rPr>
            <a:t>TV Set viewers split into ten groups based on weight of viewing </a:t>
          </a:r>
        </a:p>
        <a:p xmlns:a="http://schemas.openxmlformats.org/drawingml/2006/main">
          <a:pPr algn="ctr"/>
          <a:r>
            <a:rPr lang="en-US" dirty="0">
              <a:solidFill>
                <a:schemeClr val="bg2"/>
              </a:solidFill>
            </a:rPr>
            <a:t>(Circa. 4.7m viewers per group) </a:t>
          </a:r>
        </a:p>
      </cdr:txBody>
    </cdr:sp>
  </cdr:relSizeAnchor>
  <cdr:relSizeAnchor xmlns:cdr="http://schemas.openxmlformats.org/drawingml/2006/chartDrawing">
    <cdr:from>
      <cdr:x>0.08907</cdr:x>
      <cdr:y>0.83202</cdr:y>
    </cdr:from>
    <cdr:to>
      <cdr:x>0.86227</cdr:x>
      <cdr:y>0.83202</cdr:y>
    </cdr:to>
    <cdr:cxnSp macro="">
      <cdr:nvCxnSpPr>
        <cdr:cNvPr id="4" name="Straight Arrow Connector 3">
          <a:extLst xmlns:a="http://schemas.openxmlformats.org/drawingml/2006/main">
            <a:ext uri="{FF2B5EF4-FFF2-40B4-BE49-F238E27FC236}">
              <a16:creationId xmlns:a16="http://schemas.microsoft.com/office/drawing/2014/main" id="{AE91EFD0-C8A9-136A-B4BF-78AA5E1B9406}"/>
            </a:ext>
          </a:extLst>
        </cdr:cNvPr>
        <cdr:cNvCxnSpPr/>
      </cdr:nvCxnSpPr>
      <cdr:spPr>
        <a:xfrm xmlns:a="http://schemas.openxmlformats.org/drawingml/2006/main">
          <a:off x="1026976" y="3940834"/>
          <a:ext cx="8915059" cy="0"/>
        </a:xfrm>
        <a:prstGeom xmlns:a="http://schemas.openxmlformats.org/drawingml/2006/main" prst="straightConnector1">
          <a:avLst/>
        </a:prstGeom>
        <a:ln xmlns:a="http://schemas.openxmlformats.org/drawingml/2006/main" w="22225">
          <a:solidFill>
            <a:schemeClr val="bg2"/>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0.79167</cdr:x>
      <cdr:y>0.8369</cdr:y>
    </cdr:from>
    <cdr:to>
      <cdr:x>0.95911</cdr:x>
      <cdr:y>0.88888</cdr:y>
    </cdr:to>
    <cdr:sp macro="" textlink="">
      <cdr:nvSpPr>
        <cdr:cNvPr id="6" name="TextBox 5">
          <a:extLst xmlns:a="http://schemas.openxmlformats.org/drawingml/2006/main">
            <a:ext uri="{FF2B5EF4-FFF2-40B4-BE49-F238E27FC236}">
              <a16:creationId xmlns:a16="http://schemas.microsoft.com/office/drawing/2014/main" id="{351AEC4E-8AE8-AAAC-5578-63E35A4B8F4D}"/>
            </a:ext>
          </a:extLst>
        </cdr:cNvPr>
        <cdr:cNvSpPr txBox="1"/>
      </cdr:nvSpPr>
      <cdr:spPr>
        <a:xfrm xmlns:a="http://schemas.openxmlformats.org/drawingml/2006/main">
          <a:off x="9127988" y="3963926"/>
          <a:ext cx="1930536" cy="246221"/>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GB" sz="1000" dirty="0">
              <a:solidFill>
                <a:schemeClr val="bg2"/>
              </a:solidFill>
            </a:rPr>
            <a:t>Heaviest 10%</a:t>
          </a:r>
        </a:p>
      </cdr:txBody>
    </cdr:sp>
  </cdr:relSizeAnchor>
  <cdr:relSizeAnchor xmlns:cdr="http://schemas.openxmlformats.org/drawingml/2006/chartDrawing">
    <cdr:from>
      <cdr:x>0.08907</cdr:x>
      <cdr:y>0.8369</cdr:y>
    </cdr:from>
    <cdr:to>
      <cdr:x>0.25651</cdr:x>
      <cdr:y>0.88888</cdr:y>
    </cdr:to>
    <cdr:sp macro="" textlink="">
      <cdr:nvSpPr>
        <cdr:cNvPr id="7" name="TextBox 1">
          <a:extLst xmlns:a="http://schemas.openxmlformats.org/drawingml/2006/main">
            <a:ext uri="{FF2B5EF4-FFF2-40B4-BE49-F238E27FC236}">
              <a16:creationId xmlns:a16="http://schemas.microsoft.com/office/drawing/2014/main" id="{FE183FB8-BB24-09A5-22F7-8EBCB5C2D219}"/>
            </a:ext>
          </a:extLst>
        </cdr:cNvPr>
        <cdr:cNvSpPr txBox="1"/>
      </cdr:nvSpPr>
      <cdr:spPr>
        <a:xfrm xmlns:a="http://schemas.openxmlformats.org/drawingml/2006/main">
          <a:off x="1026976" y="3963926"/>
          <a:ext cx="193053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000" dirty="0">
              <a:solidFill>
                <a:schemeClr val="bg2"/>
              </a:solidFill>
            </a:rPr>
            <a:t>Lightest 10%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2E261-AC48-4F3C-A354-641D49AD5B4E}" type="datetimeFigureOut">
              <a:rPr lang="en-GB" smtClean="0"/>
              <a:t>04/12/2024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731FD-D459-4579-89A3-2875E4D62C5B}" type="slidenum">
              <a:rPr lang="en-GB" smtClean="0"/>
              <a:t>‹#›</a:t>
            </a:fld>
            <a:endParaRPr lang="en-GB"/>
          </a:p>
        </p:txBody>
      </p:sp>
    </p:spTree>
    <p:extLst>
      <p:ext uri="{BB962C8B-B14F-4D97-AF65-F5344CB8AC3E}">
        <p14:creationId xmlns:p14="http://schemas.microsoft.com/office/powerpoint/2010/main" val="124981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Total Linear TV reaches 79% of the population each week.</a:t>
            </a:r>
          </a:p>
          <a:p>
            <a:endParaRPr lang="en-GB"/>
          </a:p>
        </p:txBody>
      </p:sp>
      <p:sp>
        <p:nvSpPr>
          <p:cNvPr id="4" name="Slide Number Placeholder 3"/>
          <p:cNvSpPr>
            <a:spLocks noGrp="1"/>
          </p:cNvSpPr>
          <p:nvPr>
            <p:ph type="sldNum" sz="quarter" idx="5"/>
          </p:nvPr>
        </p:nvSpPr>
        <p:spPr/>
        <p:txBody>
          <a:bodyPr/>
          <a:lstStyle/>
          <a:p>
            <a:fld id="{DBC01CE4-3762-45B6-9736-1C63892740C8}" type="slidenum">
              <a:rPr lang="en-GB" smtClean="0"/>
              <a:t>13</a:t>
            </a:fld>
            <a:endParaRPr lang="en-GB"/>
          </a:p>
        </p:txBody>
      </p:sp>
    </p:spTree>
    <p:extLst>
      <p:ext uri="{BB962C8B-B14F-4D97-AF65-F5344CB8AC3E}">
        <p14:creationId xmlns:p14="http://schemas.microsoft.com/office/powerpoint/2010/main" val="44627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BVOD is vital to different audiences </a:t>
            </a:r>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Breaking down broadcaster TV into the different ways reveals the increasingly important role of BVOD for 16-34, now 24% of all broadcaster TV viewing. </a:t>
            </a:r>
          </a:p>
          <a:p>
            <a:endParaRPr lang="en-GB" sz="1800" b="0" i="0" u="none" strike="noStrike" baseline="0" dirty="0">
              <a:solidFill>
                <a:srgbClr val="000000"/>
              </a:solidFill>
              <a:latin typeface="Founders Grotesk Regular"/>
            </a:endParaRPr>
          </a:p>
          <a:p>
            <a:r>
              <a:rPr lang="en-GB" sz="1800" b="0" i="0" u="none" strike="noStrike" baseline="0" dirty="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guys represent  about 98% of the UK TV ad market. And are the main sales house you’d likely be buying inventory from.</a:t>
            </a:r>
          </a:p>
          <a:p>
            <a:endParaRPr lang="en-US" dirty="0"/>
          </a:p>
          <a:p>
            <a:r>
              <a:rPr lang="en-US" dirty="0"/>
              <a:t>Channel 4 is made up of Channel 4 main, 4Seven, E4, E4 extra, Film4, More4 and Channel 4 Streaming. They also act as the sales house for UKTV. </a:t>
            </a:r>
          </a:p>
          <a:p>
            <a:r>
              <a:rPr lang="en-GB" dirty="0"/>
              <a:t>ITV is made up of ITV 1, ITV2, </a:t>
            </a:r>
            <a:r>
              <a:rPr lang="en-GB" dirty="0" err="1"/>
              <a:t>ITVbe</a:t>
            </a:r>
            <a:r>
              <a:rPr lang="en-GB" dirty="0"/>
              <a:t>, ITV3, ITV4 and ITVX</a:t>
            </a:r>
          </a:p>
          <a:p>
            <a:r>
              <a:rPr lang="en-GB" dirty="0"/>
              <a:t>Sky represents over 130 different channels int eh UK. You’ve got things like Sky Sports, Sky Movies and Sky Atlantic. They are sell on behalf of Channels like Channel 5, Kids channels like Cartoon Network, Warner Brothers Discovery channels like Comedy Central and Discovery.</a:t>
            </a:r>
          </a:p>
          <a:p>
            <a:r>
              <a:rPr lang="en-GB" dirty="0"/>
              <a:t>UKTV, First created by BBC Studios in 1992. they have recently had a rebrand and the channels they cover are </a:t>
            </a:r>
            <a:r>
              <a:rPr lang="en-GB" dirty="0" err="1"/>
              <a:t>U&amp;Gold</a:t>
            </a:r>
            <a:r>
              <a:rPr lang="en-GB" dirty="0"/>
              <a:t>, </a:t>
            </a:r>
            <a:r>
              <a:rPr lang="en-GB" dirty="0" err="1"/>
              <a:t>U&amp;Dave</a:t>
            </a:r>
            <a:r>
              <a:rPr lang="en-GB" dirty="0"/>
              <a:t>, yesterday, W, Eden, Alibi and they have their on demand catch up service U Player. All of these channels are sold by Channel 4.</a:t>
            </a:r>
            <a:endParaRPr lang="en-US" dirty="0"/>
          </a:p>
        </p:txBody>
      </p:sp>
      <p:sp>
        <p:nvSpPr>
          <p:cNvPr id="4" name="Slide Number Placeholder 3"/>
          <p:cNvSpPr>
            <a:spLocks noGrp="1"/>
          </p:cNvSpPr>
          <p:nvPr>
            <p:ph type="sldNum" sz="quarter" idx="5"/>
          </p:nvPr>
        </p:nvSpPr>
        <p:spPr/>
        <p:txBody>
          <a:bodyPr/>
          <a:lstStyle/>
          <a:p>
            <a:fld id="{F66731FD-D459-4579-89A3-2875E4D62C5B}" type="slidenum">
              <a:rPr lang="en-GB" smtClean="0"/>
              <a:t>15</a:t>
            </a:fld>
            <a:endParaRPr lang="en-GB"/>
          </a:p>
        </p:txBody>
      </p:sp>
    </p:spTree>
    <p:extLst>
      <p:ext uri="{BB962C8B-B14F-4D97-AF65-F5344CB8AC3E}">
        <p14:creationId xmlns:p14="http://schemas.microsoft.com/office/powerpoint/2010/main" val="85819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TV market isn’t just TV Channels any more. As a great women (Tess Alps, our former CEO) said ‘TV isn’t dying, it’s just having lots of little babies’ and these Streamers are an example of these babies. </a:t>
            </a:r>
          </a:p>
          <a:p>
            <a:endParaRPr lang="en-US" dirty="0"/>
          </a:p>
          <a:p>
            <a:r>
              <a:rPr lang="en-US" dirty="0"/>
              <a:t>When they first launched, they were ad free environments. But at the back end of last year and the start of this, they all launched ad supported tiers. And they joined the fight as Thinkbox associate members, rubber stamping themselves as TV and aligning themselves with our TV companies as being something totally different to the video offerings on the market like that namely of YouTube.</a:t>
            </a:r>
            <a:endParaRPr lang="en-GB" dirty="0"/>
          </a:p>
        </p:txBody>
      </p:sp>
      <p:sp>
        <p:nvSpPr>
          <p:cNvPr id="4" name="Slide Number Placeholder 3"/>
          <p:cNvSpPr>
            <a:spLocks noGrp="1"/>
          </p:cNvSpPr>
          <p:nvPr>
            <p:ph type="sldNum" sz="quarter" idx="5"/>
          </p:nvPr>
        </p:nvSpPr>
        <p:spPr/>
        <p:txBody>
          <a:bodyPr/>
          <a:lstStyle/>
          <a:p>
            <a:fld id="{F66731FD-D459-4579-89A3-2875E4D62C5B}" type="slidenum">
              <a:rPr lang="en-GB" smtClean="0"/>
              <a:t>16</a:t>
            </a:fld>
            <a:endParaRPr lang="en-GB"/>
          </a:p>
        </p:txBody>
      </p:sp>
    </p:spTree>
    <p:extLst>
      <p:ext uri="{BB962C8B-B14F-4D97-AF65-F5344CB8AC3E}">
        <p14:creationId xmlns:p14="http://schemas.microsoft.com/office/powerpoint/2010/main" val="422063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linear campaign would be placed in spots in what we call Centre or End breaks.  Centre break is as the name implies, it’s a break in the middle of a break, these normally sit at the 15-minute mark, so 21:15, 21:30, 21:45. An end break is a commercial break that comes at the end of the clock hour on TV. So it would be the break that links one show into another. Centre breaks tend to be more desirable and therefore cost more than end breaks depending on the time of day and lead in program.</a:t>
            </a:r>
          </a:p>
          <a:p>
            <a:r>
              <a:rPr lang="en-GB" dirty="0"/>
              <a:t>Linear TV has a lot more moving pieces so it requires a little more time to set up and get running. All of the main </a:t>
            </a:r>
            <a:r>
              <a:rPr lang="en-GB" dirty="0" err="1"/>
              <a:t>saleshouse</a:t>
            </a:r>
            <a:r>
              <a:rPr lang="en-GB" dirty="0"/>
              <a:t> will likely require your campaign information like budget, channels running and campaign dates a month before the start of the month. You can still send it after a certain date each month or even in month, but you may not have access to the highest rating programming or have to pay additional charge of being late in the market.</a:t>
            </a:r>
          </a:p>
          <a:p>
            <a:r>
              <a:rPr lang="en-GB" dirty="0"/>
              <a:t>You buy a linear TV campaign against sociodemographic audiences like the one of the pervious slide. While your media agency might plan against an adult 25-35 audience, they won't be able to buy against that audiences. So in that example, you’d likely be buying an ABC1adult audience. </a:t>
            </a:r>
          </a:p>
          <a:p>
            <a:r>
              <a:rPr lang="en-GB" dirty="0"/>
              <a:t>When you’re buying a TV campaign, you’d be buying a TVR target. A TVR stands for Television Rating, it is basically a percentage of the total audience that is watching TV at any one time. So for example if 100 people are watching TV at 6pm and 10 of them watch the news that would be a TVR of 10, as 10% of the audience has watched. When you buy against these audiences, you are buying the whole audience and then some of them will watch. </a:t>
            </a:r>
          </a:p>
          <a:p>
            <a:r>
              <a:rPr lang="en-GB" dirty="0"/>
              <a:t>With a spot campaign, you will likely have the option to move your spots around to get into the shows that you’re keen to get into providing you can afford them and the broadcasters can make the moves happen. This is a process called a Turnaround.</a:t>
            </a:r>
          </a:p>
          <a:p>
            <a:r>
              <a:rPr lang="en-GB" dirty="0"/>
              <a:t>With a spot campaign, you have the ability to buy into macro regions around the country. For example, if you have a book that you know will sell well in Yorkshire for example, you can select regions that would cover this area only. This is one of the things that we talk about as one of our planning principles, if you can, go big in a small area and own it. This is something that we’ve seen to good effect from brands in Scotland or ones that are looking to own an area.</a:t>
            </a:r>
          </a:p>
          <a:p>
            <a:r>
              <a:rPr lang="en-GB" dirty="0"/>
              <a:t>TV’s pricing is dynamic and is linked to supply and demand, when there is a high level of spend in the market, your pricing will be higher. This will happen the most in the build up to Christmas when large numbers of advertisers start to spend on TV across every sector. When viewing is high, your pricing will drop as more people are watching, this will happen in the post-Christmas period and colder months of the year when viewing is higher due to a wider range of content and more people at home. </a:t>
            </a:r>
          </a:p>
        </p:txBody>
      </p:sp>
      <p:sp>
        <p:nvSpPr>
          <p:cNvPr id="4" name="Slide Number Placeholder 3"/>
          <p:cNvSpPr>
            <a:spLocks noGrp="1"/>
          </p:cNvSpPr>
          <p:nvPr>
            <p:ph type="sldNum" sz="quarter" idx="5"/>
          </p:nvPr>
        </p:nvSpPr>
        <p:spPr/>
        <p:txBody>
          <a:bodyPr/>
          <a:lstStyle/>
          <a:p>
            <a:fld id="{F66731FD-D459-4579-89A3-2875E4D62C5B}" type="slidenum">
              <a:rPr lang="en-GB" smtClean="0"/>
              <a:t>18</a:t>
            </a:fld>
            <a:endParaRPr lang="en-GB"/>
          </a:p>
        </p:txBody>
      </p:sp>
    </p:spTree>
    <p:extLst>
      <p:ext uri="{BB962C8B-B14F-4D97-AF65-F5344CB8AC3E}">
        <p14:creationId xmlns:p14="http://schemas.microsoft.com/office/powerpoint/2010/main" val="230898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‘spots’ (impressions) will play out in either pre-roll (before the content starts) or Mid-roll (during the content in typical break points in the content). There is never any end roll on Uk BVOD platforms to my knowledge. </a:t>
            </a:r>
          </a:p>
          <a:p>
            <a:r>
              <a:rPr lang="en-US" dirty="0"/>
              <a:t>This inventory, can be booked in month with 24 hours led time, as long as the TV company has the inventory required to deliver the amount, the assets like creative and instructions from the creative agency they can get it live and running within 24 hours.</a:t>
            </a:r>
          </a:p>
          <a:p>
            <a:r>
              <a:rPr lang="en-US" dirty="0"/>
              <a:t>You can buy your campaign against socio-demo audiences like those in linear with the exception that you’re targeting people who are actually watching because you have to be logged into your account, so they’ll know your age, gender and location to target you against that information.</a:t>
            </a:r>
          </a:p>
          <a:p>
            <a:r>
              <a:rPr lang="en-US" dirty="0"/>
              <a:t>You’re buying the physical viewer for a BVOD campaign rather than an audience who might watch like you are on linear TV. So as a result, you aren’t buying against impacts but rather impressions, you can buying a physical user watching your ad in the content they are streaming.</a:t>
            </a:r>
          </a:p>
          <a:p>
            <a:r>
              <a:rPr lang="en-US" dirty="0"/>
              <a:t>Being delivered directly to a user means you’re able to leverage things like held data, either from the broadcasters or from your own held data. For example, you can data match your 1</a:t>
            </a:r>
            <a:r>
              <a:rPr lang="en-US" baseline="30000" dirty="0"/>
              <a:t>st</a:t>
            </a:r>
            <a:r>
              <a:rPr lang="en-US" dirty="0"/>
              <a:t> party data with that of the broadcasters to create a targetable pool. Along with this, you can leverage additional data sets like Mastercard or Nectar data to target users who have shown certain signals or who have purchase in the past. For example, across a Nectar buy, you can in theory see the number of people who went on to purchase a book that was on sale in Sainsbury’s stores up to 6 weeks post the campaign ended. </a:t>
            </a:r>
          </a:p>
          <a:p>
            <a:r>
              <a:rPr lang="en-US" dirty="0"/>
              <a:t>Along with this, you also have easier access to advanced VOD units like an Ad Pause. An Ad Pause, is basically a display ad that would pop up when the user pauses the content, to my knowledge it is available across Channel 4 and ITV. There is additional cost that comes with building the unit, what that cost is, I couldn’t tell you, but it would be in the range of £1,000 on top of spend. Along with this, each of the broadcasters have a long list of units that can be built across different platforms. For example, you can trigger ads when certain conditions are met like pollen count or temperature. Across places like Amazon, I’m sure there would be an offering that would link creative across Prime Video with something that you can purchase on Amazon retail, like linking a James Patterson novel with the new series Cross on the platform. </a:t>
            </a:r>
          </a:p>
          <a:p>
            <a:endParaRPr lang="en-US" dirty="0"/>
          </a:p>
          <a:p>
            <a:r>
              <a:rPr lang="en-US" dirty="0"/>
              <a:t>You are unlikely to be able to select down to a program like you might on linear TV but if you selected something like a genre buy for drama, your campaign would likely appear in desired show that falls into that genre. You’re buying the physical buying habits for a users, so it should be random in the programming that appears on the campaign, but the bulk of the programming that would end up on the campaign would be in the top 10 of the things watched that month across the platform.</a:t>
            </a:r>
          </a:p>
          <a:p>
            <a:endParaRPr lang="en-GB" dirty="0"/>
          </a:p>
        </p:txBody>
      </p:sp>
      <p:sp>
        <p:nvSpPr>
          <p:cNvPr id="4" name="Slide Number Placeholder 3"/>
          <p:cNvSpPr>
            <a:spLocks noGrp="1"/>
          </p:cNvSpPr>
          <p:nvPr>
            <p:ph type="sldNum" sz="quarter" idx="5"/>
          </p:nvPr>
        </p:nvSpPr>
        <p:spPr/>
        <p:txBody>
          <a:bodyPr/>
          <a:lstStyle/>
          <a:p>
            <a:fld id="{F66731FD-D459-4579-89A3-2875E4D62C5B}" type="slidenum">
              <a:rPr lang="en-GB" smtClean="0"/>
              <a:t>19</a:t>
            </a:fld>
            <a:endParaRPr lang="en-GB"/>
          </a:p>
        </p:txBody>
      </p:sp>
    </p:spTree>
    <p:extLst>
      <p:ext uri="{BB962C8B-B14F-4D97-AF65-F5344CB8AC3E}">
        <p14:creationId xmlns:p14="http://schemas.microsoft.com/office/powerpoint/2010/main" val="44755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Opportunity for personal recommendations</a:t>
            </a:r>
          </a:p>
          <a:p>
            <a:endParaRPr lang="en-GB" sz="1200" dirty="0"/>
          </a:p>
          <a:p>
            <a:r>
              <a:rPr lang="en-GB" sz="1200" dirty="0"/>
              <a:t>Generates conversation</a:t>
            </a:r>
          </a:p>
          <a:p>
            <a:endParaRPr lang="en-GB" sz="1200" dirty="0"/>
          </a:p>
          <a:p>
            <a:r>
              <a:rPr lang="en-GB" sz="1200" dirty="0"/>
              <a:t>Increases memory</a:t>
            </a:r>
          </a:p>
          <a:p>
            <a:endParaRPr lang="en-GB" sz="1200" dirty="0"/>
          </a:p>
          <a:p>
            <a:r>
              <a:rPr lang="en-GB" sz="1200" dirty="0"/>
              <a:t>Emotions intensified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88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looks at the % of viewing that is shared – for all forms of TV, it’s very high but YouTube in contrast is much more of a solus platform, perhaps </a:t>
            </a:r>
            <a:r>
              <a:rPr lang="en-GB" dirty="0" err="1"/>
              <a:t>MeTube</a:t>
            </a:r>
            <a:r>
              <a:rPr lang="en-GB" dirty="0"/>
              <a:t> is a better name.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7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 recall when watching with others - </a:t>
            </a:r>
            <a:r>
              <a:rPr lang="en-US" dirty="0"/>
              <a:t>The living room makes us more likely to be watching with others in a democratic way</a:t>
            </a:r>
            <a:endParaRPr lang="en-GB" b="1" dirty="0"/>
          </a:p>
          <a:p>
            <a:r>
              <a:rPr lang="en-GB" b="1" dirty="0"/>
              <a:t>+60% recall watching TV vs. personal device - </a:t>
            </a:r>
            <a:r>
              <a:rPr lang="en-US" dirty="0"/>
              <a:t>The living room makes us more likely to be watching on a TV screen</a:t>
            </a:r>
            <a:endParaRPr lang="en-GB" b="1" dirty="0"/>
          </a:p>
          <a:p>
            <a:r>
              <a:rPr lang="en-GB" b="1" dirty="0"/>
              <a:t>+44% higher trust vs. non-professional content - </a:t>
            </a:r>
            <a:r>
              <a:rPr lang="en-US" dirty="0"/>
              <a:t>The living room makes us more likely to be watching professional content</a:t>
            </a:r>
          </a:p>
          <a:p>
            <a:r>
              <a:rPr lang="en-GB" b="1" dirty="0"/>
              <a:t>-80% less intrusive vs. non-professional content - </a:t>
            </a:r>
            <a:r>
              <a:rPr lang="en-US" dirty="0"/>
              <a:t>Combined this all makes us satisfied and creates an environment where ads are more welcome</a:t>
            </a:r>
          </a:p>
          <a:p>
            <a:endParaRPr lang="en-GB" b="1" dirty="0"/>
          </a:p>
          <a:p>
            <a:pPr marL="0" indent="0" hangingPunct="1">
              <a:spcBef>
                <a:spcPts val="0"/>
              </a:spcBef>
              <a:buNone/>
            </a:pPr>
            <a:r>
              <a:rPr lang="en-GB" sz="1200" dirty="0">
                <a:solidFill>
                  <a:schemeClr val="tx1"/>
                </a:solidFill>
                <a:latin typeface="Helvetica Neue" panose="02000503000000020004" pitchFamily="2" charset="0"/>
              </a:rPr>
              <a:t>Source: Context Effects, Map The Territory &amp; Tapestry Research, 2024</a:t>
            </a:r>
          </a:p>
          <a:p>
            <a:pPr marL="0" indent="0" hangingPunct="1">
              <a:spcBef>
                <a:spcPts val="0"/>
              </a:spcBef>
              <a:buNone/>
            </a:pPr>
            <a:r>
              <a:rPr lang="en-GB" sz="1200" dirty="0">
                <a:solidFill>
                  <a:schemeClr val="tx1"/>
                </a:solidFill>
                <a:latin typeface="Helvetica Neue" panose="02000503000000020004" pitchFamily="2" charset="0"/>
              </a:rPr>
              <a:t>A18. Do you remember seeing any advertising when you watched [OCCASION]?  Base: 2,927 viewing occasions with ads answered by 2,017 online respondents aged 18-75 who watched any type of video content via any source the previous day. Sample matched to Barb. </a:t>
            </a:r>
          </a:p>
          <a:p>
            <a:pPr marL="0" indent="0" hangingPunct="1">
              <a:spcBef>
                <a:spcPts val="0"/>
              </a:spcBef>
              <a:buNone/>
            </a:pPr>
            <a:r>
              <a:rPr lang="en-GB" sz="1200" dirty="0">
                <a:solidFill>
                  <a:schemeClr val="tx1"/>
                </a:solidFill>
                <a:latin typeface="Helvetica Neue" panose="02000503000000020004" pitchFamily="2" charset="0"/>
              </a:rPr>
              <a:t>A23. How strongly do you agree or disagree with the following statements when it comes to the ads you saw when you watched [OCCASION]?</a:t>
            </a:r>
          </a:p>
          <a:p>
            <a:pPr marL="0" indent="0" hangingPunct="1">
              <a:spcBef>
                <a:spcPts val="0"/>
              </a:spcBef>
              <a:buNone/>
            </a:pPr>
            <a:r>
              <a:rPr lang="en-GB" sz="1200" dirty="0">
                <a:solidFill>
                  <a:schemeClr val="tx1"/>
                </a:solidFill>
                <a:latin typeface="Helvetica Neue" panose="02000503000000020004" pitchFamily="2" charset="0"/>
              </a:rPr>
              <a:t>Base: 1,950 occasions where ads were recalled (1,499 Professional, 451 Non-professional)</a:t>
            </a:r>
          </a:p>
          <a:p>
            <a:endParaRPr lang="en-GB" dirty="0"/>
          </a:p>
        </p:txBody>
      </p:sp>
      <p:sp>
        <p:nvSpPr>
          <p:cNvPr id="4" name="Slide Number Placeholder 3"/>
          <p:cNvSpPr>
            <a:spLocks noGrp="1"/>
          </p:cNvSpPr>
          <p:nvPr>
            <p:ph type="sldNum" sz="quarter" idx="5"/>
          </p:nvPr>
        </p:nvSpPr>
        <p:spPr/>
        <p:txBody>
          <a:bodyPr/>
          <a:lstStyle/>
          <a:p>
            <a:fld id="{49B8512A-5DE0-470A-93A1-BCA5FB208AD6}" type="slidenum">
              <a:rPr lang="en-GB" smtClean="0"/>
              <a:t>22</a:t>
            </a:fld>
            <a:endParaRPr lang="en-GB"/>
          </a:p>
        </p:txBody>
      </p:sp>
    </p:spTree>
    <p:extLst>
      <p:ext uri="{BB962C8B-B14F-4D97-AF65-F5344CB8AC3E}">
        <p14:creationId xmlns:p14="http://schemas.microsoft.com/office/powerpoint/2010/main" val="3989623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section, we’re going to be delving into the new frontier of TV advertising, exploring how the broadcasters have invested in new technologies and developed advanced advertising opportunities that bring together the best of the internet and TV advertising.</a:t>
            </a:r>
          </a:p>
        </p:txBody>
      </p:sp>
      <p:sp>
        <p:nvSpPr>
          <p:cNvPr id="4" name="Slide Number Placeholder 3"/>
          <p:cNvSpPr>
            <a:spLocks noGrp="1"/>
          </p:cNvSpPr>
          <p:nvPr>
            <p:ph type="sldNum" sz="quarter" idx="5"/>
          </p:nvPr>
        </p:nvSpPr>
        <p:spPr/>
        <p:txBody>
          <a:bodyPr/>
          <a:lstStyle/>
          <a:p>
            <a:fld id="{BA0DFD36-33EA-4DB4-B32D-6EBE0B1D4496}" type="slidenum">
              <a:rPr lang="en-GB" smtClean="0"/>
              <a:t>24</a:t>
            </a:fld>
            <a:endParaRPr lang="en-GB"/>
          </a:p>
        </p:txBody>
      </p:sp>
    </p:spTree>
    <p:extLst>
      <p:ext uri="{BB962C8B-B14F-4D97-AF65-F5344CB8AC3E}">
        <p14:creationId xmlns:p14="http://schemas.microsoft.com/office/powerpoint/2010/main" val="369987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414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Advanced TV offers not only a high quality, sophisticated ad offering but also unrivalled scale:</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171450" indent="-171450">
              <a:buFont typeface="Arial" panose="020B0604020202020204" pitchFamily="34" charset="0"/>
              <a:buChar char="•"/>
            </a:pPr>
            <a:r>
              <a:rPr lang="en-GB" b="0" dirty="0"/>
              <a:t>11% of all broadcaster TV viewed by individuals is BVOD</a:t>
            </a:r>
          </a:p>
          <a:p>
            <a:pPr marL="171450" indent="-171450">
              <a:buFont typeface="Arial" panose="020B0604020202020204" pitchFamily="34" charset="0"/>
              <a:buChar char="•"/>
            </a:pPr>
            <a:r>
              <a:rPr lang="en-GB" b="0" dirty="0"/>
              <a:t>Among 16-34s, BVOD accounts for 28% of all broadcaster TV viewing - just under 2 hours per person per week </a:t>
            </a:r>
          </a:p>
          <a:p>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90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broadcasters are rich in terms of first party data as they require users to register and log-in to use their BVOD services, or to have a contract with their subscribers in the case of Sky.</a:t>
            </a:r>
          </a:p>
          <a:p>
            <a:endParaRPr lang="en-GB" b="0" dirty="0"/>
          </a:p>
          <a:p>
            <a:r>
              <a:rPr lang="en-GB" b="0" dirty="0"/>
              <a:t>This kind of scale in terms of high quality, first party data, combined with high time spent and high potential reach, is vital for both highly targeted advertising and mass advertising.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VOD advertising, unlike many online video platforms, has all the basics you’d expect, in terms of only paying for an ad if it’s played out in full, with 100% viewability and with the sound on.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86.7% of BVOD is viewed on the TV set. (Barb)</a:t>
            </a:r>
          </a:p>
          <a:p>
            <a:endParaRPr lang="en-GB" b="0" dirty="0"/>
          </a:p>
          <a:p>
            <a:r>
              <a:rPr lang="en-GB" b="0" dirty="0"/>
              <a:t>View-through rates are crucial for effective video advertising, 97% of all BVOD ads were played out in full from start to finish, but broadcasters are aiming to increase that to 100%.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97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Outside of BVOD, AdSmart from Sky is the other fully established and scalable means of accessing advanced advertising opportunities within the high quality TV environment. </a:t>
            </a:r>
          </a:p>
          <a:p>
            <a:endParaRPr lang="en-GB" dirty="0"/>
          </a:p>
          <a:p>
            <a:pPr marR="0" lvl="0" algn="l" defTabSz="914400" rtl="0" eaLnBrk="1" fontAlgn="auto" latinLnBrk="0" hangingPunct="1">
              <a:lnSpc>
                <a:spcPct val="100000"/>
              </a:lnSpc>
              <a:spcBef>
                <a:spcPts val="0"/>
              </a:spcBef>
              <a:spcAft>
                <a:spcPts val="0"/>
              </a:spcAft>
              <a:buClrTx/>
              <a:buSzTx/>
              <a:tabLst/>
              <a:defRPr/>
            </a:pPr>
            <a:r>
              <a:rPr lang="en-GB" dirty="0"/>
              <a:t>AdSmart works by </a:t>
            </a:r>
            <a:r>
              <a:rPr kumimoji="0" lang="en-GB" sz="1200" b="0" i="0" u="none" strike="noStrike" kern="1200" cap="none" spc="0" normalizeH="0" baseline="0" noProof="0" dirty="0">
                <a:ln>
                  <a:noFill/>
                </a:ln>
                <a:solidFill>
                  <a:schemeClr val="bg2"/>
                </a:solidFill>
                <a:effectLst/>
                <a:uLnTx/>
                <a:uFillTx/>
                <a:latin typeface="Arial"/>
                <a:ea typeface="+mn-ea"/>
                <a:cs typeface="+mn-cs"/>
              </a:rPr>
              <a:t>dynamically inserting ads into the linear stream when a chosen audience is watching</a:t>
            </a:r>
          </a:p>
          <a:p>
            <a:endParaRPr lang="en-GB" dirty="0"/>
          </a:p>
          <a:p>
            <a:r>
              <a:rPr lang="en-GB" dirty="0"/>
              <a:t>AdSmart is available across the majority of Sky and Virgin Media homes, which means that it’s possible to reach 40% of all homes or 30 million individuals.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86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29</a:t>
            </a:fld>
            <a:endParaRPr lang="en-GB"/>
          </a:p>
        </p:txBody>
      </p:sp>
    </p:spTree>
    <p:extLst>
      <p:ext uri="{BB962C8B-B14F-4D97-AF65-F5344CB8AC3E}">
        <p14:creationId xmlns:p14="http://schemas.microsoft.com/office/powerpoint/2010/main" val="2683869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30</a:t>
            </a:fld>
            <a:endParaRPr lang="en-GB"/>
          </a:p>
        </p:txBody>
      </p:sp>
    </p:spTree>
    <p:extLst>
      <p:ext uri="{BB962C8B-B14F-4D97-AF65-F5344CB8AC3E}">
        <p14:creationId xmlns:p14="http://schemas.microsoft.com/office/powerpoint/2010/main" val="3056976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PwC’s analysis in ‘BVOD Almighty: Reach and Return’ found that, on average, BVOD adds a 4% increase in incremental Adult (16+) reach to a linear TV campaign, a 6% increase for Adult ABC1s, and an 8% increase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Among the top performing 10% of campaigns, the percentage increase rises to 9% for Adults, 8% for Adult ABC1s, and 11%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One of the main reasons for this incremental reach is the ease of reaching light linear TV viewers on BVOD – specifically the ‘middle tier’.</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The middle tier is the 20-49% decile group in terms of linear TV viewing who also heavily over index on BVOD. They account for 7% of total linear TV viewing but 28% of BVOD consumption.</a:t>
            </a:r>
          </a:p>
        </p:txBody>
      </p:sp>
      <p:sp>
        <p:nvSpPr>
          <p:cNvPr id="4" name="Slide Number Placeholder 3"/>
          <p:cNvSpPr>
            <a:spLocks noGrp="1"/>
          </p:cNvSpPr>
          <p:nvPr>
            <p:ph type="sldNum" sz="quarter" idx="5"/>
          </p:nvPr>
        </p:nvSpPr>
        <p:spPr/>
        <p:txBody>
          <a:bodyPr/>
          <a:lstStyle/>
          <a:p>
            <a:fld id="{81FBA66E-2E48-479D-BCB5-E0D11BE9259E}" type="slidenum">
              <a:rPr lang="en-GB" smtClean="0"/>
              <a:t>31</a:t>
            </a:fld>
            <a:endParaRPr lang="en-GB" dirty="0"/>
          </a:p>
        </p:txBody>
      </p:sp>
    </p:spTree>
    <p:extLst>
      <p:ext uri="{BB962C8B-B14F-4D97-AF65-F5344CB8AC3E}">
        <p14:creationId xmlns:p14="http://schemas.microsoft.com/office/powerpoint/2010/main" val="2547403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Analysis shows that the chance of reaching somebody in this attractive group with a spot on linear TV is 1 in 14. </a:t>
            </a:r>
          </a:p>
          <a:p>
            <a:pPr algn="l"/>
            <a:endParaRPr lang="en-GB" b="0" i="0" dirty="0">
              <a:solidFill>
                <a:srgbClr val="323A4E"/>
              </a:solidFill>
              <a:effectLst/>
              <a:latin typeface="proxima-nova"/>
            </a:endParaRPr>
          </a:p>
          <a:p>
            <a:pPr algn="l"/>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p:txBody>
      </p:sp>
      <p:sp>
        <p:nvSpPr>
          <p:cNvPr id="4" name="Slide Number Placeholder 3"/>
          <p:cNvSpPr>
            <a:spLocks noGrp="1"/>
          </p:cNvSpPr>
          <p:nvPr>
            <p:ph type="sldNum" sz="quarter" idx="5"/>
          </p:nvPr>
        </p:nvSpPr>
        <p:spPr/>
        <p:txBody>
          <a:bodyPr/>
          <a:lstStyle/>
          <a:p>
            <a:fld id="{81FBA66E-2E48-479D-BCB5-E0D11BE9259E}" type="slidenum">
              <a:rPr lang="en-GB" smtClean="0"/>
              <a:t>32</a:t>
            </a:fld>
            <a:endParaRPr lang="en-GB" dirty="0"/>
          </a:p>
        </p:txBody>
      </p:sp>
    </p:spTree>
    <p:extLst>
      <p:ext uri="{BB962C8B-B14F-4D97-AF65-F5344CB8AC3E}">
        <p14:creationId xmlns:p14="http://schemas.microsoft.com/office/powerpoint/2010/main" val="878061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33</a:t>
            </a:fld>
            <a:endParaRPr lang="en-GB"/>
          </a:p>
        </p:txBody>
      </p:sp>
    </p:spTree>
    <p:extLst>
      <p:ext uri="{BB962C8B-B14F-4D97-AF65-F5344CB8AC3E}">
        <p14:creationId xmlns:p14="http://schemas.microsoft.com/office/powerpoint/2010/main" val="457352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Geo-targeting (or geography based addressability) is also available through BVOD and AdSmart from Sky. </a:t>
            </a:r>
          </a:p>
          <a:p>
            <a:endParaRPr lang="en-GB" dirty="0"/>
          </a:p>
          <a:p>
            <a:r>
              <a:rPr lang="en-GB" dirty="0"/>
              <a:t>By providing a list of predefined postcodes to broadcasters, smaller businesses can hyper-target people who live within their catchment areas only. </a:t>
            </a:r>
          </a:p>
          <a:p>
            <a:endParaRPr lang="en-GB" dirty="0"/>
          </a:p>
          <a:p>
            <a:r>
              <a:rPr lang="en-GB" dirty="0"/>
              <a:t>Larger businesses can upweight campaigns in areas where they have a high number of stores, or to those postcodes that are within a certain distance from their stores.</a:t>
            </a:r>
          </a:p>
          <a:p>
            <a:endParaRPr lang="en-GB" dirty="0"/>
          </a:p>
          <a:p>
            <a:r>
              <a:rPr lang="en-GB" dirty="0"/>
              <a:t>Advertisers can run offers in certain areas but not in others to ensure that customers who aren’t open to the offer don’t see the ad.  </a:t>
            </a:r>
          </a:p>
          <a:p>
            <a:endParaRPr lang="en-GB" dirty="0"/>
          </a:p>
          <a:p>
            <a:r>
              <a:rPr lang="en-GB" dirty="0"/>
              <a:t>It’s also possible to run different versions of creative based on the location of the viewer watching the 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32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understand where TV is going, we need to look at where we’ve come from and where we are now. </a:t>
            </a:r>
          </a:p>
          <a:p>
            <a:endParaRPr lang="en-GB" dirty="0"/>
          </a:p>
          <a:p>
            <a:r>
              <a:rPr lang="en-GB" dirty="0"/>
              <a:t>This was TV in 2015 – almost entirely dominated by linear. </a:t>
            </a:r>
          </a:p>
          <a:p>
            <a:endParaRPr lang="en-GB" dirty="0"/>
          </a:p>
          <a:p>
            <a:r>
              <a:rPr lang="en-GB" dirty="0"/>
              <a:t>This is TV last year – linear still accounts for the lions share, but the world of TV has significantly expanded. </a:t>
            </a:r>
          </a:p>
          <a:p>
            <a:endParaRPr lang="en-GB" dirty="0"/>
          </a:p>
          <a:p>
            <a:r>
              <a:rPr lang="en-GB" dirty="0"/>
              <a:t>For advertisers, the challenge is that the new players took viewing away from the ad-supported world, but that’s about to change. </a:t>
            </a:r>
          </a:p>
          <a:p>
            <a:endParaRPr lang="en-GB" dirty="0"/>
          </a:p>
        </p:txBody>
      </p:sp>
      <p:sp>
        <p:nvSpPr>
          <p:cNvPr id="4" name="Slide Number Placeholder 3"/>
          <p:cNvSpPr>
            <a:spLocks noGrp="1"/>
          </p:cNvSpPr>
          <p:nvPr>
            <p:ph type="sldNum" sz="quarter" idx="5"/>
          </p:nvPr>
        </p:nvSpPr>
        <p:spPr/>
        <p:txBody>
          <a:bodyPr/>
          <a:lstStyle/>
          <a:p>
            <a:fld id="{4639CACF-CA70-446E-A87E-F1B38C1B6C21}" type="slidenum">
              <a:rPr lang="en-GB" smtClean="0"/>
              <a:t>5</a:t>
            </a:fld>
            <a:endParaRPr lang="en-GB"/>
          </a:p>
        </p:txBody>
      </p:sp>
    </p:spTree>
    <p:extLst>
      <p:ext uri="{BB962C8B-B14F-4D97-AF65-F5344CB8AC3E}">
        <p14:creationId xmlns:p14="http://schemas.microsoft.com/office/powerpoint/2010/main" val="261256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1501001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standard buying audiences, all of the sales houses offer a huge array of more targeted, customisable audiences that can be bought by combining their first party registration or customer data sets with other data sources that they have access to: </a:t>
            </a:r>
          </a:p>
          <a:p>
            <a:endParaRPr lang="en-GB" dirty="0"/>
          </a:p>
          <a:p>
            <a:pPr marL="171450" indent="-171450">
              <a:buFont typeface="Arial" panose="020B0604020202020204" pitchFamily="34" charset="0"/>
              <a:buChar char="•"/>
            </a:pPr>
            <a:r>
              <a:rPr lang="en-GB" dirty="0"/>
              <a:t>Audiences can be created based on historic viewing preferences, patterns or interests.</a:t>
            </a:r>
          </a:p>
          <a:p>
            <a:endParaRPr lang="en-GB" dirty="0"/>
          </a:p>
          <a:p>
            <a:pPr marL="171450" indent="-171450">
              <a:buFont typeface="Arial" panose="020B0604020202020204" pitchFamily="34" charset="0"/>
              <a:buChar char="•"/>
            </a:pPr>
            <a:r>
              <a:rPr lang="en-GB" dirty="0"/>
              <a:t>Using viewer panels, broadcasters can combine more detailed viewer data alongside their first party data to create custom ‘lookalike’ audiences.</a:t>
            </a:r>
          </a:p>
          <a:p>
            <a:endParaRPr lang="en-GB" dirty="0"/>
          </a:p>
          <a:p>
            <a:pPr marL="171450" indent="-171450">
              <a:buFont typeface="Arial" panose="020B0604020202020204" pitchFamily="34" charset="0"/>
              <a:buChar char="•"/>
            </a:pPr>
            <a:r>
              <a:rPr lang="en-GB" dirty="0"/>
              <a:t>High quality data sets from 3</a:t>
            </a:r>
            <a:r>
              <a:rPr lang="en-GB" baseline="30000" dirty="0"/>
              <a:t>rd</a:t>
            </a:r>
            <a:r>
              <a:rPr lang="en-GB" dirty="0"/>
              <a:t> party data providers (like Experian or Mastercard) can be matched against the broadcasters’ own data through sophisticated, data compliant means.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9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3996613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customer data matching, broadcasters offer a means of combining advertisers’ own customer data sets with the broadcasters’ own 1</a:t>
            </a:r>
            <a:r>
              <a:rPr lang="en-GB" baseline="30000" dirty="0"/>
              <a:t>st</a:t>
            </a:r>
            <a:r>
              <a:rPr lang="en-GB" dirty="0"/>
              <a:t> party data. </a:t>
            </a:r>
          </a:p>
          <a:p>
            <a:endParaRPr lang="en-GB" dirty="0"/>
          </a:p>
          <a:p>
            <a:r>
              <a:rPr lang="en-GB" dirty="0"/>
              <a:t>This is done by a 3</a:t>
            </a:r>
            <a:r>
              <a:rPr lang="en-GB" baseline="30000" dirty="0"/>
              <a:t>rd</a:t>
            </a:r>
            <a:r>
              <a:rPr lang="en-GB" dirty="0"/>
              <a:t> party company taking both datasets and blind-matching individuals in a completely secure, GDPR compliant way. </a:t>
            </a:r>
          </a:p>
          <a:p>
            <a:endParaRPr lang="en-GB" dirty="0"/>
          </a:p>
          <a:p>
            <a:r>
              <a:rPr lang="en-GB" dirty="0"/>
              <a:t>This sort of data matching opens up a whole range of targeting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96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advertising has always been bought distinctly to linear TV.  </a:t>
            </a:r>
          </a:p>
          <a:p>
            <a:endParaRPr lang="en-GB" dirty="0"/>
          </a:p>
          <a:p>
            <a:r>
              <a:rPr lang="en-GB" dirty="0"/>
              <a:t>Pricing doesn’t fluctuate with supply and demand in the same way linear TV does, instead operating on fixed cost per thousands, or CPM. These prices are fixed, but the </a:t>
            </a:r>
            <a:r>
              <a:rPr lang="en-GB" dirty="0" err="1"/>
              <a:t>ratecard</a:t>
            </a:r>
            <a:r>
              <a:rPr lang="en-GB" dirty="0"/>
              <a:t> will vary depending on how tightly defined the target audience is or the degree of complexity and process required to deliver the target audience. Some seasonal variations come into play with VOD pricing based on demand, but it’s not dictated by market supply and demand mechanics. </a:t>
            </a:r>
          </a:p>
          <a:p>
            <a:endParaRPr lang="en-GB" dirty="0"/>
          </a:p>
          <a:p>
            <a:r>
              <a:rPr lang="en-GB" dirty="0"/>
              <a:t>Unlike linear TV, VOD doesn’t require advanced booking, although there are some incentives for early booking. Linear TV needs some form of advanced booking to help broadcasters be efficient with their airtime and deliver against deals. </a:t>
            </a:r>
            <a:r>
              <a:rPr lang="en-GB" b="0" dirty="0"/>
              <a:t>As VOD is one to one delivery (taking audience efficiencies out of the equation) and broadcasters can increase ad loads if required</a:t>
            </a:r>
            <a:r>
              <a:rPr lang="en-GB" dirty="0"/>
              <a:t>, there’s less need for a lead time between booking and placement. </a:t>
            </a:r>
          </a:p>
          <a:p>
            <a:endParaRPr lang="en-GB" dirty="0"/>
          </a:p>
          <a:p>
            <a:r>
              <a:rPr lang="en-GB" dirty="0"/>
              <a:t>Most VOD campaigns are bought through media agencies however, this practice is rapidly evolving. TV is becoming more automated, sophisticated and data driven, which means that agencies can completely automate the way they buy audiences from the broadcaster VOD players: </a:t>
            </a:r>
          </a:p>
          <a:p>
            <a:endParaRPr lang="en-GB" dirty="0"/>
          </a:p>
          <a:p>
            <a:pPr marL="171450" indent="-171450">
              <a:buFont typeface="Arial" panose="020B0604020202020204" pitchFamily="34" charset="0"/>
              <a:buChar char="•"/>
            </a:pPr>
            <a:r>
              <a:rPr lang="en-GB" dirty="0"/>
              <a:t>ITV’s </a:t>
            </a:r>
            <a:r>
              <a:rPr lang="en-GB" b="0" dirty="0"/>
              <a:t>Planet V offer a means for advertisers and agencies to plug their own trading desks in so they can directly place orders against their custom audiences.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Channel 4 operate on a DSP agnostic basis, and have partnerships already formed with The Trade Desk and Adobe, who can plug into Channel 4’s SSP Freewheel, and they </a:t>
            </a:r>
            <a:r>
              <a:rPr lang="en-GB" sz="1200" b="0" kern="1200" dirty="0">
                <a:solidFill>
                  <a:schemeClr val="tx1"/>
                </a:solidFill>
                <a:effectLst/>
                <a:latin typeface="+mn-lt"/>
                <a:ea typeface="+mn-ea"/>
                <a:cs typeface="+mn-cs"/>
              </a:rPr>
              <a:t>also have integrations with Google’s DSP called DV360.</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Sky's AVX proposition offers access to long-form VOD ad inventory via their partnerships with Freewheel and Adobe DSP and continues to evolve to become DSP agnostic. </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015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0" u="none" strike="noStrike" dirty="0">
                <a:solidFill>
                  <a:srgbClr val="000000"/>
                </a:solidFill>
                <a:effectLst/>
                <a:latin typeface="Calibri" panose="020F0502020204030204" pitchFamily="34" charset="0"/>
              </a:rPr>
              <a:t>Looking at the make-up of TV advertisers across 2023, 671 - which is 30% of all advertisers - spent less than £50k on TV and 1,168, which is 52%, spent less than £250k. 30% of all advertisers spent over a million pounds and 5% spent over ten million.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722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and 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FoundersGrotesk-Regular"/>
              </a:rPr>
              <a:t>The chart combines AA/WARC revenue estimates, with the video advertising time data to create a relative cost per 30 seconds of AV ad exposure.</a:t>
            </a:r>
          </a:p>
          <a:p>
            <a:pPr algn="l"/>
            <a:endParaRPr lang="en-GB" sz="1200" b="0" i="0" u="none" strike="noStrike" baseline="0">
              <a:latin typeface="FoundersGrotesk-Regular"/>
            </a:endParaRPr>
          </a:p>
          <a:p>
            <a:pPr algn="l"/>
            <a:r>
              <a:rPr lang="en-GB" sz="1200" b="0" i="0" u="none" strike="noStrike" baseline="0">
                <a:latin typeface="FoundersGrotesk-Regular"/>
              </a:rPr>
              <a:t>Spot TV advertising (linear and BVOD) averages £7 per thousand exposures. YouTube is just over double at £14. Other online video however is £131.</a:t>
            </a:r>
            <a:endParaRPr lang="en-GB"/>
          </a:p>
          <a:p>
            <a:endParaRPr lang="en-GB"/>
          </a:p>
        </p:txBody>
      </p:sp>
      <p:sp>
        <p:nvSpPr>
          <p:cNvPr id="4" name="Slide Number Placeholder 3"/>
          <p:cNvSpPr>
            <a:spLocks noGrp="1"/>
          </p:cNvSpPr>
          <p:nvPr>
            <p:ph type="sldNum" sz="quarter" idx="5"/>
          </p:nvPr>
        </p:nvSpPr>
        <p:spPr/>
        <p:txBody>
          <a:bodyPr/>
          <a:lstStyle/>
          <a:p>
            <a:fld id="{DBC01CE4-3762-45B6-9736-1C63892740C8}" type="slidenum">
              <a:rPr lang="en-GB" smtClean="0"/>
              <a:t>43</a:t>
            </a:fld>
            <a:endParaRPr lang="en-GB"/>
          </a:p>
        </p:txBody>
      </p:sp>
    </p:spTree>
    <p:extLst>
      <p:ext uri="{BB962C8B-B14F-4D97-AF65-F5344CB8AC3E}">
        <p14:creationId xmlns:p14="http://schemas.microsoft.com/office/powerpoint/2010/main" val="768497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thought we needed to revisit the PA work and bring it bang up to date – to look at more media channels, more sectors and to structure the database in such a way that we could provide a clean read on the state of advertising delivery post the Covid pandemic lockdowns.</a:t>
            </a:r>
          </a:p>
          <a:p>
            <a:endParaRPr lang="en-GB" dirty="0"/>
          </a:p>
          <a:p>
            <a:r>
              <a:rPr lang="en-GB" dirty="0"/>
              <a:t>So we build the Profit Ability 2 databank… </a:t>
            </a:r>
            <a:r>
              <a:rPr lang="en-US" dirty="0"/>
              <a:t>the ultimate media effectiveness databank to provide t</a:t>
            </a:r>
            <a:r>
              <a:rPr lang="en-GB" dirty="0"/>
              <a:t>he first post-Covid analysis of advertising’s financial impact:</a:t>
            </a:r>
          </a:p>
          <a:p>
            <a:endParaRPr lang="en-GB" dirty="0"/>
          </a:p>
          <a:p>
            <a:r>
              <a:rPr lang="en-GB" dirty="0"/>
              <a:t>5 modelling agencies</a:t>
            </a:r>
          </a:p>
          <a:p>
            <a:r>
              <a:rPr lang="en-GB" dirty="0"/>
              <a:t>141 brands </a:t>
            </a:r>
          </a:p>
          <a:p>
            <a:r>
              <a:rPr lang="en-GB" dirty="0"/>
              <a:t>£1.8bn worth of spend across last 3 years – focused on latest data to understand what’s going on right now – breakdown by year in the footnote.</a:t>
            </a:r>
          </a:p>
          <a:p>
            <a:r>
              <a:rPr lang="en-GB" sz="1300" kern="100" dirty="0">
                <a:latin typeface="Courier New" panose="02070309020205020404" pitchFamily="49" charset="0"/>
                <a:ea typeface="Aptos" panose="020B0004020202020204" pitchFamily="34" charset="0"/>
                <a:cs typeface="Times New Roman" panose="02020603050405020304" pitchFamily="18" charset="0"/>
              </a:rPr>
              <a:t>14 sectors are represented – 7 will be reported individually</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10 media channels</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For 53 of brands, we were able to do proper before &amp; after matching for COVID period to see how effectiveness has changed since 2018-’19 vs. today.</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45</a:t>
            </a:fld>
            <a:endParaRPr lang="en-GB" dirty="0"/>
          </a:p>
        </p:txBody>
      </p:sp>
    </p:spTree>
    <p:extLst>
      <p:ext uri="{BB962C8B-B14F-4D97-AF65-F5344CB8AC3E}">
        <p14:creationId xmlns:p14="http://schemas.microsoft.com/office/powerpoint/2010/main" val="349451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the short-term effect but what’s interesting when digging into the data, is that the short-term effect is actually the minority of all advertising effect</a:t>
            </a:r>
          </a:p>
          <a:p>
            <a:r>
              <a:rPr lang="en-GB" dirty="0"/>
              <a:t> </a:t>
            </a:r>
          </a:p>
          <a:p>
            <a:r>
              <a:rPr lang="en-GB" dirty="0"/>
              <a:t>Looking at the payback of all advertising over the 3 time horizons, about 24% of the advertising effect is within the week of advertising (immediate payback) – so the effect generated right now by putting ads out into the market is about ¼ of the total effect</a:t>
            </a:r>
          </a:p>
          <a:p>
            <a:r>
              <a:rPr lang="en-GB" dirty="0"/>
              <a:t> </a:t>
            </a:r>
          </a:p>
          <a:p>
            <a:r>
              <a:rPr lang="en-GB" dirty="0"/>
              <a:t>There's then a further 18%, that is the carryover effect - people seeing ads this week, responding in the shortish term</a:t>
            </a:r>
          </a:p>
          <a:p>
            <a:endParaRPr lang="en-GB" dirty="0"/>
          </a:p>
          <a:p>
            <a:r>
              <a:rPr lang="en-GB" dirty="0"/>
              <a:t>Combined, this is the short-term payback</a:t>
            </a:r>
          </a:p>
          <a:p>
            <a:r>
              <a:rPr lang="en-GB" dirty="0"/>
              <a:t> </a:t>
            </a:r>
          </a:p>
          <a:p>
            <a:r>
              <a:rPr lang="en-GB" dirty="0"/>
              <a:t>What is really striking is just under 60% of advertising's contribution is that sustained long-term effect - by building the brand, that's where the majority of advertising's payback is.</a:t>
            </a:r>
          </a:p>
          <a:p>
            <a:endParaRPr lang="en-GB" dirty="0"/>
          </a:p>
          <a:p>
            <a:r>
              <a:rPr lang="en-GB" dirty="0"/>
              <a:t>It varies a lot sector to sector, &amp; channel to channel, but the general direction is most of advertising's payback in most channels is through that sustained effect</a:t>
            </a:r>
          </a:p>
          <a:p>
            <a:endParaRPr lang="en-GB" dirty="0"/>
          </a:p>
          <a:p>
            <a:r>
              <a:rPr lang="en-GB" dirty="0"/>
              <a:t>Add the sustained payback to the ST payback &amp; you get the full payback</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46</a:t>
            </a:fld>
            <a:endParaRPr lang="en-GB" dirty="0"/>
          </a:p>
        </p:txBody>
      </p:sp>
    </p:spTree>
    <p:extLst>
      <p:ext uri="{BB962C8B-B14F-4D97-AF65-F5344CB8AC3E}">
        <p14:creationId xmlns:p14="http://schemas.microsoft.com/office/powerpoint/2010/main" val="1982375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the direction of travel, we’re going to see continued shifts in viewing. </a:t>
            </a:r>
          </a:p>
          <a:p>
            <a:endParaRPr lang="en-GB" dirty="0"/>
          </a:p>
          <a:p>
            <a:r>
              <a:rPr lang="en-GB" dirty="0"/>
              <a:t>We’re watching less linear TV as viewing shifts to video on demand – a trend that will continue</a:t>
            </a:r>
          </a:p>
          <a:p>
            <a:endParaRPr lang="en-GB" dirty="0"/>
          </a:p>
          <a:p>
            <a:r>
              <a:rPr lang="en-GB" dirty="0"/>
              <a:t>Broadcaster VOD grew by 23% in 2023 and so far this year it’s </a:t>
            </a:r>
            <a:r>
              <a:rPr lang="en-GB" b="1" dirty="0"/>
              <a:t>remained in this rapid growth phase </a:t>
            </a:r>
            <a:r>
              <a:rPr lang="en-GB" dirty="0"/>
              <a:t>– up 25%. </a:t>
            </a:r>
          </a:p>
          <a:p>
            <a:endParaRPr lang="en-GB" dirty="0"/>
          </a:p>
          <a:p>
            <a:r>
              <a:rPr lang="en-GB" dirty="0"/>
              <a:t>All the TV companies have invested in their streaming positions and it’s paying off.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C4 has had a great start to the year – streaming minutes up 35% </a:t>
            </a:r>
          </a:p>
          <a:p>
            <a:pPr marL="171450" indent="-171450">
              <a:buFontTx/>
              <a:buChar char="-"/>
            </a:pPr>
            <a:r>
              <a:rPr lang="en-GB" dirty="0"/>
              <a:t>ITV X is reaching 21 million viewers a month</a:t>
            </a:r>
          </a:p>
          <a:p>
            <a:pPr marL="171450" indent="-171450">
              <a:buFontTx/>
              <a:buChar char="-"/>
            </a:pPr>
            <a:r>
              <a:rPr lang="en-GB" dirty="0"/>
              <a:t>Sky have clocked up well over 1 billion hrs of steaming already this year – significantly up </a:t>
            </a:r>
            <a:r>
              <a:rPr lang="en-GB" dirty="0" err="1"/>
              <a:t>yoy</a:t>
            </a:r>
            <a:r>
              <a:rPr lang="en-GB" dirty="0"/>
              <a:t> </a:t>
            </a:r>
          </a:p>
          <a:p>
            <a:pPr marL="171450" indent="-171450">
              <a:buFontTx/>
              <a:buChar char="-"/>
            </a:pPr>
            <a:endParaRPr lang="en-GB" dirty="0"/>
          </a:p>
          <a:p>
            <a:pPr marL="0" indent="0">
              <a:buFontTx/>
              <a:buNone/>
            </a:pPr>
            <a:r>
              <a:rPr lang="en-GB" dirty="0"/>
              <a:t>SVOD subscriptions are pretty flat, but their collective viewing is increasing up 9% so far this year. </a:t>
            </a:r>
          </a:p>
          <a:p>
            <a:pPr marL="0" indent="0">
              <a:buFontTx/>
              <a:buNone/>
            </a:pPr>
            <a:endParaRPr lang="en-GB" dirty="0"/>
          </a:p>
          <a:p>
            <a:pPr marL="0" indent="0">
              <a:buFontTx/>
              <a:buNone/>
            </a:pPr>
            <a:r>
              <a:rPr lang="en-GB" dirty="0"/>
              <a:t>And as well documented, the TV set is a growth area for YouTube (it’s still relatively small at 13 mins per person per day), a part of this is down to the TV businesses increasingly using YouTube as a distribution platform</a:t>
            </a:r>
          </a:p>
          <a:p>
            <a:pPr marL="0" indent="0">
              <a:buFontTx/>
              <a:buNone/>
            </a:pPr>
            <a:r>
              <a:rPr lang="en-GB" dirty="0"/>
              <a:t>- Sky News is the number one UK news channel on YouTube and the premier league highlights have clocked up over 500m views so far this year</a:t>
            </a:r>
          </a:p>
          <a:p>
            <a:pPr marL="0" indent="0">
              <a:buFontTx/>
              <a:buNone/>
            </a:pPr>
            <a:r>
              <a:rPr lang="en-GB" dirty="0"/>
              <a:t>- </a:t>
            </a:r>
            <a:r>
              <a:rPr lang="en-US" b="0" i="0" dirty="0">
                <a:solidFill>
                  <a:srgbClr val="111111"/>
                </a:solidFill>
                <a:effectLst/>
                <a:latin typeface="4text"/>
              </a:rPr>
              <a:t>UK views of Channel 4 full episode content on YouTube up 331% year-on-year</a:t>
            </a:r>
          </a:p>
          <a:p>
            <a:pPr marL="0" indent="0">
              <a:buFontTx/>
              <a:buNone/>
            </a:pPr>
            <a:endParaRPr lang="en-US" b="0" i="0" dirty="0">
              <a:solidFill>
                <a:srgbClr val="111111"/>
              </a:solidFill>
              <a:effectLst/>
              <a:latin typeface="4text"/>
            </a:endParaRPr>
          </a:p>
          <a:p>
            <a:pPr marL="0" indent="0">
              <a:buFontTx/>
              <a:buNone/>
            </a:pPr>
            <a:r>
              <a:rPr lang="en-GB" b="0" i="0" dirty="0">
                <a:solidFill>
                  <a:srgbClr val="111111"/>
                </a:solidFill>
                <a:effectLst/>
                <a:latin typeface="4text"/>
              </a:rPr>
              <a:t>Other AVOD – lots of noise, but insignificant in the UK as yet</a:t>
            </a:r>
            <a:endParaRPr lang="en-US" b="0" i="0" dirty="0">
              <a:solidFill>
                <a:srgbClr val="111111"/>
              </a:solidFill>
              <a:effectLst/>
              <a:latin typeface="4text"/>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dirty="0"/>
          </a:p>
        </p:txBody>
      </p:sp>
    </p:spTree>
    <p:extLst>
      <p:ext uri="{BB962C8B-B14F-4D97-AF65-F5344CB8AC3E}">
        <p14:creationId xmlns:p14="http://schemas.microsoft.com/office/powerpoint/2010/main" val="34281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how channels are able to deliver immediate payback, Generic PPC comes top with 30.5% of total immediate volume return.</a:t>
            </a:r>
          </a:p>
          <a:p>
            <a:r>
              <a:rPr lang="en-US" dirty="0"/>
              <a:t>But what is also clear, and maybe unexpected, is that immediate payback is not the exclusive domain of ‘performance’ media – Linear TV delivers over one-fifth of total return.</a:t>
            </a:r>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47</a:t>
            </a:fld>
            <a:endParaRPr lang="en-GB" dirty="0"/>
          </a:p>
        </p:txBody>
      </p:sp>
    </p:spTree>
    <p:extLst>
      <p:ext uri="{BB962C8B-B14F-4D97-AF65-F5344CB8AC3E}">
        <p14:creationId xmlns:p14="http://schemas.microsoft.com/office/powerpoint/2010/main" val="2625939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does this mean for the total short-term profit payback – i.e. immediate and carryover combined?</a:t>
            </a:r>
          </a:p>
          <a:p>
            <a:endParaRPr lang="en-GB" dirty="0"/>
          </a:p>
          <a:p>
            <a:r>
              <a:rPr lang="en-GB" dirty="0"/>
              <a:t>If we’re optimising to a 3-month window, nothing can beat Linear TV (34% of volume delivery)</a:t>
            </a:r>
          </a:p>
          <a:p>
            <a:r>
              <a:rPr lang="en-GB" dirty="0"/>
              <a:t>Generic PPC is still pretty strong (22.5%)</a:t>
            </a:r>
          </a:p>
          <a:p>
            <a:endParaRPr lang="en-GB" dirty="0"/>
          </a:p>
          <a:p>
            <a:r>
              <a:rPr lang="en-GB" dirty="0"/>
              <a:t>Also </a:t>
            </a:r>
            <a:r>
              <a:rPr lang="en-US" dirty="0"/>
              <a:t>Audio, BVOD and Print bring themselves into play as ‘performance’ drivers</a:t>
            </a:r>
          </a:p>
          <a:p>
            <a:endParaRPr lang="en-GB" dirty="0"/>
          </a:p>
          <a:p>
            <a:r>
              <a:rPr lang="en-GB" dirty="0"/>
              <a:t>However, 3-months is still pretty short period to be optimising over…</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48</a:t>
            </a:fld>
            <a:endParaRPr lang="en-GB" dirty="0"/>
          </a:p>
        </p:txBody>
      </p:sp>
    </p:spTree>
    <p:extLst>
      <p:ext uri="{BB962C8B-B14F-4D97-AF65-F5344CB8AC3E}">
        <p14:creationId xmlns:p14="http://schemas.microsoft.com/office/powerpoint/2010/main" val="3700704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Adding in the sustained effect enables you to see the total profit delivery position.</a:t>
            </a:r>
          </a:p>
          <a:p>
            <a:pPr defTabSz="966338">
              <a:defRPr/>
            </a:pPr>
            <a:endParaRPr lang="en-GB" dirty="0"/>
          </a:p>
          <a:p>
            <a:r>
              <a:rPr lang="en-US" dirty="0"/>
              <a:t>Considering all three speeds of payback Linear TV is unmatched as the full profit volume driver – delivering c. 47% of total volume.</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49</a:t>
            </a:fld>
            <a:endParaRPr lang="en-GB" dirty="0"/>
          </a:p>
        </p:txBody>
      </p:sp>
    </p:spTree>
    <p:extLst>
      <p:ext uri="{BB962C8B-B14F-4D97-AF65-F5344CB8AC3E}">
        <p14:creationId xmlns:p14="http://schemas.microsoft.com/office/powerpoint/2010/main" val="1149937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Analysis across the brands consistently showed a clear relationship between TV activity and web traffic.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Uplift was seen regardless of the level </a:t>
            </a:r>
            <a:r>
              <a:rPr lang="en-GB" sz="1800" dirty="0">
                <a:effectLst/>
                <a:latin typeface="Arial" panose="020B0604020202020204" pitchFamily="34" charset="0"/>
                <a:ea typeface="Calibri" panose="020F0502020204030204" pitchFamily="34" charset="0"/>
                <a:cs typeface="Times New Roman" panose="02020603050405020304" pitchFamily="18" charset="0"/>
              </a:rPr>
              <a:t>of investment or the size of the launch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likely impacted by the ease and convenience of searching immediately via a mobile device.</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Across the 10 brands modelled, 120m visits were generated, with TV driving 42% of all visits - equivalent to 50 million in total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sz="1800" dirty="0">
              <a:solidFill>
                <a:srgbClr val="20244A"/>
              </a:solidFill>
              <a:latin typeface="Poppins Light" panose="00000400000000000000" pitchFamily="2"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B8936-AB33-4A45-869E-59FB8045C03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804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51</a:t>
            </a:fld>
            <a:endParaRPr lang="en-GB" dirty="0"/>
          </a:p>
        </p:txBody>
      </p:sp>
    </p:spTree>
    <p:extLst>
      <p:ext uri="{BB962C8B-B14F-4D97-AF65-F5344CB8AC3E}">
        <p14:creationId xmlns:p14="http://schemas.microsoft.com/office/powerpoint/2010/main" val="2756667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52</a:t>
            </a:fld>
            <a:endParaRPr lang="en-GB" dirty="0"/>
          </a:p>
        </p:txBody>
      </p:sp>
    </p:spTree>
    <p:extLst>
      <p:ext uri="{BB962C8B-B14F-4D97-AF65-F5344CB8AC3E}">
        <p14:creationId xmlns:p14="http://schemas.microsoft.com/office/powerpoint/2010/main" val="3788110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53</a:t>
            </a:fld>
            <a:endParaRPr lang="en-GB" dirty="0"/>
          </a:p>
        </p:txBody>
      </p:sp>
    </p:spTree>
    <p:extLst>
      <p:ext uri="{BB962C8B-B14F-4D97-AF65-F5344CB8AC3E}">
        <p14:creationId xmlns:p14="http://schemas.microsoft.com/office/powerpoint/2010/main" val="2396941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really want to get stuck in – we have a free online training course in all things TV advertising – called TV Masters</a:t>
            </a:r>
          </a:p>
          <a:p>
            <a:endParaRPr lang="en-US" dirty="0"/>
          </a:p>
          <a:p>
            <a:r>
              <a:rPr lang="en-US" dirty="0"/>
              <a:t>It’s fully accredited by the IPA, and since launching it in lockdown we’ve had just over 5,000 people complete it</a:t>
            </a:r>
          </a:p>
          <a:p>
            <a:endParaRPr lang="en-US" dirty="0"/>
          </a:p>
          <a:p>
            <a:r>
              <a:rPr lang="en-US" dirty="0"/>
              <a:t>So incredibly popular for those who really want up their education </a:t>
            </a:r>
          </a:p>
        </p:txBody>
      </p:sp>
      <p:sp>
        <p:nvSpPr>
          <p:cNvPr id="4" name="Slide Number Placeholder 3"/>
          <p:cNvSpPr>
            <a:spLocks noGrp="1"/>
          </p:cNvSpPr>
          <p:nvPr>
            <p:ph type="sldNum" sz="quarter" idx="5"/>
          </p:nvPr>
        </p:nvSpPr>
        <p:spPr/>
        <p:txBody>
          <a:bodyPr/>
          <a:lstStyle/>
          <a:p>
            <a:fld id="{BA0DFD36-33EA-4DB4-B32D-6EBE0B1D4496}" type="slidenum">
              <a:rPr lang="en-GB" smtClean="0"/>
              <a:t>56</a:t>
            </a:fld>
            <a:endParaRPr lang="en-GB" dirty="0"/>
          </a:p>
        </p:txBody>
      </p:sp>
    </p:spTree>
    <p:extLst>
      <p:ext uri="{BB962C8B-B14F-4D97-AF65-F5344CB8AC3E}">
        <p14:creationId xmlns:p14="http://schemas.microsoft.com/office/powerpoint/2010/main" val="3972958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Here’s a quick snapshot of what it looks like – all video learning, lots of TV examples to bring it to life </a:t>
            </a:r>
          </a:p>
          <a:p>
            <a:endParaRPr lang="en-US" b="0" dirty="0"/>
          </a:p>
          <a:p>
            <a:r>
              <a:rPr lang="en-US" b="0" dirty="0"/>
              <a:t>Next course starts on Monday 11</a:t>
            </a:r>
            <a:r>
              <a:rPr lang="en-US" b="0" baseline="30000" dirty="0"/>
              <a:t>th</a:t>
            </a:r>
            <a:r>
              <a:rPr lang="en-US" b="0" dirty="0"/>
              <a:t> September – so just search ‘TV Masters’ if you’re interested in that (not the TV installation company in Chiswick, we’re the other one) </a:t>
            </a:r>
            <a:endParaRPr lang="en-US" dirty="0"/>
          </a:p>
        </p:txBody>
      </p:sp>
      <p:sp>
        <p:nvSpPr>
          <p:cNvPr id="4" name="Slide Number Placeholder 3"/>
          <p:cNvSpPr>
            <a:spLocks noGrp="1"/>
          </p:cNvSpPr>
          <p:nvPr>
            <p:ph type="sldNum" sz="quarter" idx="5"/>
          </p:nvPr>
        </p:nvSpPr>
        <p:spPr/>
        <p:txBody>
          <a:bodyPr/>
          <a:lstStyle/>
          <a:p>
            <a:fld id="{BA0DFD36-33EA-4DB4-B32D-6EBE0B1D4496}" type="slidenum">
              <a:rPr lang="en-GB" smtClean="0"/>
              <a:t>57</a:t>
            </a:fld>
            <a:endParaRPr lang="en-GB" dirty="0"/>
          </a:p>
        </p:txBody>
      </p:sp>
    </p:spTree>
    <p:extLst>
      <p:ext uri="{BB962C8B-B14F-4D97-AF65-F5344CB8AC3E}">
        <p14:creationId xmlns:p14="http://schemas.microsoft.com/office/powerpoint/2010/main" val="271719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an advertising perspective, the most important change is that viewing to ad-supported TV is on the up. </a:t>
            </a:r>
          </a:p>
          <a:p>
            <a:endParaRPr lang="en-GB" dirty="0"/>
          </a:p>
          <a:p>
            <a:r>
              <a:rPr lang="en-GB" dirty="0"/>
              <a:t>The SVODs originally shifted viewing out of ad supported TV, into an ad free environment, making it harder to reach all corners of the UK in the quality environment TV delivers.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the SVODs launching their ad tiers late last year, we’re seeing a reversal in the trend.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New Barb data tells us that there are 2.8m Netflix homes on the Ad tier – 800k Disney+ homes and we estimate that most Amazon prime video homes are on the default ad tier – so roughly 12 million households.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Amongst adults it’s a subtle shift, 61% of all viewing is now to ad supported content, up from 58% last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younger audiences it’s more significant – ad supported viewing moving up from 40% to 48%</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dirty="0"/>
          </a:p>
        </p:txBody>
      </p:sp>
    </p:spTree>
    <p:extLst>
      <p:ext uri="{BB962C8B-B14F-4D97-AF65-F5344CB8AC3E}">
        <p14:creationId xmlns:p14="http://schemas.microsoft.com/office/powerpoint/2010/main" val="141164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understand reach potential, it’s much easier to break viewers up in terms of their weight of viewing – some people watch a lot of video, some people don’t watch much at all and broad averages can hide this. </a:t>
            </a:r>
          </a:p>
          <a:p>
            <a:endParaRPr lang="en-GB" dirty="0"/>
          </a:p>
          <a:p>
            <a:r>
              <a:rPr lang="en-GB" dirty="0"/>
              <a:t>Here we’ve split the UK video viewing population into 10 groups from lightest to heaviest.  Each group consists of just under 5 million adults and we’ve broken down the % of time they spend watching ad-supported content on their TV set. </a:t>
            </a:r>
          </a:p>
          <a:p>
            <a:endParaRPr lang="en-GB" dirty="0"/>
          </a:p>
          <a:p>
            <a:r>
              <a:rPr lang="en-GB" dirty="0"/>
              <a:t>On the right the heaviest viewers watch a lot – they see 55 mins of ads in the average day.  Think it’s fair to say they’re easy to reach.  At the other end we have the lightest 10% who see less than one minute of ads per day on their TV – fair to say they’re hard to reach.</a:t>
            </a:r>
          </a:p>
          <a:p>
            <a:endParaRPr lang="en-GB" dirty="0"/>
          </a:p>
          <a:p>
            <a:r>
              <a:rPr lang="en-GB" dirty="0"/>
              <a:t>What this chart makes clear though is that lighter viewers watch a higher % of video on demand – and so the addition of the light pink chunk of SVOD ad tier viewing means that there are more opportunities to grow reach in a professionally produced TV content environment, that delivers all the qualities that Peter, Rich and Claire talked about earlier – trust, emotion, attention, signalling strength, cultural power &amp; influence. </a:t>
            </a:r>
          </a:p>
          <a:p>
            <a:endParaRPr lang="en-GB" dirty="0"/>
          </a:p>
          <a:p>
            <a:r>
              <a:rPr lang="en-GB" b="1" dirty="0"/>
              <a:t>Advertisers should be maximising the reach in the most effective environment - If TV-quality reach potential is growing, so too should TV budgets.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627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41923">
              <a:defRPr/>
            </a:pPr>
            <a:fld id="{9BF2D90E-523F-45FB-AEC1-23DAC667075A}" type="slidenum">
              <a:rPr lang="en-GB">
                <a:solidFill>
                  <a:prstClr val="black"/>
                </a:solidFill>
                <a:latin typeface="Calibri" panose="020F0502020204030204"/>
              </a:rPr>
              <a:pPr defTabSz="941923">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488896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2023, the population of people aged 4+ with access to a TV set was 60.9m.</a:t>
            </a:r>
          </a:p>
        </p:txBody>
      </p:sp>
      <p:sp>
        <p:nvSpPr>
          <p:cNvPr id="4" name="Slide Number Placeholder 3"/>
          <p:cNvSpPr>
            <a:spLocks noGrp="1"/>
          </p:cNvSpPr>
          <p:nvPr>
            <p:ph type="sldNum" sz="quarter" idx="10"/>
          </p:nvPr>
        </p:nvSpPr>
        <p:spPr/>
        <p:txBody>
          <a:bodyPr/>
          <a:lstStyle/>
          <a:p>
            <a:fld id="{0A924C00-85C6-4295-BE2C-B41F9E304FE2}" type="slidenum">
              <a:rPr lang="en-GB" smtClean="0"/>
              <a:t>11</a:t>
            </a:fld>
            <a:endParaRPr lang="en-GB"/>
          </a:p>
        </p:txBody>
      </p:sp>
    </p:spTree>
    <p:extLst>
      <p:ext uri="{BB962C8B-B14F-4D97-AF65-F5344CB8AC3E}">
        <p14:creationId xmlns:p14="http://schemas.microsoft.com/office/powerpoint/2010/main" val="553742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Commercial Linear TV reaches 74% of the population each week.</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3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18756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698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3779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9293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2029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1704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25035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533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5759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3095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76652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9418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542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71307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9422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8651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311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6780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22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9833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470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89440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00150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04/12/2024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63799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42392625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04/12/2024</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3984897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31280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4297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7837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2569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210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7130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11624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901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6763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13107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9720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3565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283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3878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6190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0107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4722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4185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04/12/2024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0132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3601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5733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26445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27275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348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1985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9434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8866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00474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006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8289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92141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009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85336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4F11-DC53-0B40-AC89-35E1BFCA78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4D0502-E23D-1841-A03C-9CB610BC91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97483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FD3211-11E9-864B-88E9-7F24502C3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C3A9A1-AD1A-5F40-B2FD-3BDB9D87A8E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C7C37127-199A-184F-8BDE-20F5016AF1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3579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706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11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7288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tags" Target="../tags/tag31.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image" Target="../media/image4.jpeg"/><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04/12/2024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1405934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04/12/2024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67740801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jfif"/><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1.wdp"/><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57.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57.png"/><Relationship Id="rId10" Type="http://schemas.openxmlformats.org/officeDocument/2006/relationships/image" Target="../media/image39.png"/><Relationship Id="rId4" Type="http://schemas.microsoft.com/office/2007/relationships/hdphoto" Target="../media/hdphoto4.wdp"/><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6.wdp"/><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39.png"/><Relationship Id="rId4" Type="http://schemas.microsoft.com/office/2007/relationships/hdphoto" Target="../media/hdphoto4.wdp"/><Relationship Id="rId9"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2.png"/><Relationship Id="rId7" Type="http://schemas.microsoft.com/office/2007/relationships/hdphoto" Target="../media/hdphoto6.wdp"/><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63.png"/><Relationship Id="rId5" Type="http://schemas.microsoft.com/office/2007/relationships/hdphoto" Target="../media/hdphoto5.wdp"/><Relationship Id="rId10" Type="http://schemas.openxmlformats.org/officeDocument/2006/relationships/image" Target="../media/image39.png"/><Relationship Id="rId4" Type="http://schemas.openxmlformats.org/officeDocument/2006/relationships/image" Target="../media/image57.png"/><Relationship Id="rId9"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62.xml"/><Relationship Id="rId6" Type="http://schemas.microsoft.com/office/2007/relationships/hdphoto" Target="../media/hdphoto8.wdp"/><Relationship Id="rId5" Type="http://schemas.openxmlformats.org/officeDocument/2006/relationships/image" Target="../media/image68.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7.jpeg"/><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microsoft.com/office/2007/relationships/hdphoto" Target="../media/hdphoto10.wdp"/><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microsoft.com/office/2007/relationships/hdphoto" Target="../media/hdphoto9.wdp"/><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dog lying on a rug in a room with a round table and chairs&#10;&#10;Description automatically generated">
            <a:extLst>
              <a:ext uri="{FF2B5EF4-FFF2-40B4-BE49-F238E27FC236}">
                <a16:creationId xmlns:a16="http://schemas.microsoft.com/office/drawing/2014/main" id="{37BF36BD-6423-6445-2D92-41632A158E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F5659B1B-FA6F-738F-D8A7-CB3EB8D2D415}"/>
              </a:ext>
            </a:extLst>
          </p:cNvPr>
          <p:cNvSpPr>
            <a:spLocks noGrp="1"/>
          </p:cNvSpPr>
          <p:nvPr>
            <p:ph type="ctrTitle"/>
          </p:nvPr>
        </p:nvSpPr>
        <p:spPr/>
        <p:txBody>
          <a:bodyPr/>
          <a:lstStyle/>
          <a:p>
            <a:r>
              <a:rPr lang="en-US" dirty="0"/>
              <a:t>TV: It’s for everyone</a:t>
            </a:r>
            <a:br>
              <a:rPr lang="en-US" dirty="0"/>
            </a:br>
            <a:endParaRPr lang="en-GB" dirty="0"/>
          </a:p>
        </p:txBody>
      </p:sp>
      <p:sp>
        <p:nvSpPr>
          <p:cNvPr id="5" name="Text Placeholder 4">
            <a:extLst>
              <a:ext uri="{FF2B5EF4-FFF2-40B4-BE49-F238E27FC236}">
                <a16:creationId xmlns:a16="http://schemas.microsoft.com/office/drawing/2014/main" id="{4D1C10D4-8576-5A9C-9F9A-78B266C398A9}"/>
              </a:ext>
            </a:extLst>
          </p:cNvPr>
          <p:cNvSpPr>
            <a:spLocks noGrp="1"/>
          </p:cNvSpPr>
          <p:nvPr>
            <p:ph type="body" sz="quarter" idx="16"/>
          </p:nvPr>
        </p:nvSpPr>
        <p:spPr/>
        <p:txBody>
          <a:bodyPr>
            <a:normAutofit fontScale="85000" lnSpcReduction="20000"/>
          </a:bodyPr>
          <a:lstStyle/>
          <a:p>
            <a:r>
              <a:rPr lang="en-US" dirty="0"/>
              <a:t>Harry Ward Masters</a:t>
            </a:r>
          </a:p>
          <a:p>
            <a:r>
              <a:rPr lang="en-US" dirty="0"/>
              <a:t>Agency Relationship Manager</a:t>
            </a:r>
            <a:endParaRPr lang="en-GB" dirty="0"/>
          </a:p>
        </p:txBody>
      </p:sp>
      <p:pic>
        <p:nvPicPr>
          <p:cNvPr id="1026" name="Picture 2" descr="Branding Archives - The Book Marketing Society">
            <a:extLst>
              <a:ext uri="{FF2B5EF4-FFF2-40B4-BE49-F238E27FC236}">
                <a16:creationId xmlns:a16="http://schemas.microsoft.com/office/drawing/2014/main" id="{37EFF843-9256-3DCA-67D1-C0E137D79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404" y="5490286"/>
            <a:ext cx="1201948" cy="12019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B0B5BD1-4A89-FE2F-33F4-60E28DE55B4B}"/>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Hotels.com, ‘Big Sampson’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Logo&#10;&#10;Description automatically generated">
            <a:extLst>
              <a:ext uri="{FF2B5EF4-FFF2-40B4-BE49-F238E27FC236}">
                <a16:creationId xmlns:a16="http://schemas.microsoft.com/office/drawing/2014/main" id="{9B748FF4-656A-3221-EB55-365647051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794" y="5482435"/>
            <a:ext cx="2525588" cy="912401"/>
          </a:xfrm>
          <a:prstGeom prst="rect">
            <a:avLst/>
          </a:prstGeom>
        </p:spPr>
      </p:pic>
    </p:spTree>
    <p:extLst>
      <p:ext uri="{BB962C8B-B14F-4D97-AF65-F5344CB8AC3E}">
        <p14:creationId xmlns:p14="http://schemas.microsoft.com/office/powerpoint/2010/main" val="311319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burger in his back&#10;&#10;Description automatically generated">
            <a:extLst>
              <a:ext uri="{FF2B5EF4-FFF2-40B4-BE49-F238E27FC236}">
                <a16:creationId xmlns:a16="http://schemas.microsoft.com/office/drawing/2014/main" id="{8E50BD5C-7DA3-63A0-9D04-61997C4EDF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8E70CCF4-A238-1C95-5198-7628E23119D3}"/>
              </a:ext>
            </a:extLst>
          </p:cNvPr>
          <p:cNvSpPr>
            <a:spLocks noGrp="1"/>
          </p:cNvSpPr>
          <p:nvPr>
            <p:ph type="ctrTitle"/>
          </p:nvPr>
        </p:nvSpPr>
        <p:spPr/>
        <p:txBody>
          <a:bodyPr/>
          <a:lstStyle/>
          <a:p>
            <a:r>
              <a:rPr lang="en-US" dirty="0"/>
              <a:t>2. TV: THE BASICS</a:t>
            </a:r>
            <a:endParaRPr lang="en-GB" dirty="0"/>
          </a:p>
        </p:txBody>
      </p:sp>
      <p:sp>
        <p:nvSpPr>
          <p:cNvPr id="7" name="TextBox 6">
            <a:extLst>
              <a:ext uri="{FF2B5EF4-FFF2-40B4-BE49-F238E27FC236}">
                <a16:creationId xmlns:a16="http://schemas.microsoft.com/office/drawing/2014/main" id="{674E1743-77BE-1439-5937-B5DB534A2149}"/>
              </a:ext>
            </a:extLst>
          </p:cNvPr>
          <p:cNvSpPr txBox="1"/>
          <p:nvPr/>
        </p:nvSpPr>
        <p:spPr>
          <a:xfrm rot="16200000">
            <a:off x="10504183" y="5243642"/>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Burger King, ‘First Kiss’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536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AD1C-FA9F-4BB5-AD19-94CEFBB7466B}"/>
              </a:ext>
            </a:extLst>
          </p:cNvPr>
          <p:cNvSpPr>
            <a:spLocks noGrp="1"/>
          </p:cNvSpPr>
          <p:nvPr>
            <p:ph type="title"/>
          </p:nvPr>
        </p:nvSpPr>
        <p:spPr/>
        <p:txBody>
          <a:bodyPr/>
          <a:lstStyle/>
          <a:p>
            <a:r>
              <a:rPr lang="en-GB"/>
              <a:t>TV population (universe) sizes in millions </a:t>
            </a:r>
          </a:p>
        </p:txBody>
      </p:sp>
      <p:sp>
        <p:nvSpPr>
          <p:cNvPr id="3" name="Text Placeholder 2">
            <a:extLst>
              <a:ext uri="{FF2B5EF4-FFF2-40B4-BE49-F238E27FC236}">
                <a16:creationId xmlns:a16="http://schemas.microsoft.com/office/drawing/2014/main" id="{528F322E-3BB3-4A6F-A352-839F99FEACE9}"/>
              </a:ext>
            </a:extLst>
          </p:cNvPr>
          <p:cNvSpPr>
            <a:spLocks noGrp="1"/>
          </p:cNvSpPr>
          <p:nvPr>
            <p:ph type="body" sz="quarter" idx="15"/>
          </p:nvPr>
        </p:nvSpPr>
        <p:spPr>
          <a:xfrm>
            <a:off x="378000" y="5364000"/>
            <a:ext cx="11334817" cy="304800"/>
          </a:xfrm>
        </p:spPr>
        <p:txBody>
          <a:bodyPr/>
          <a:lstStyle/>
          <a:p>
            <a:r>
              <a:rPr lang="en-GB"/>
              <a:t>Sources: Barb, Dec 2023</a:t>
            </a:r>
          </a:p>
          <a:p>
            <a:endParaRPr lang="en-GB"/>
          </a:p>
        </p:txBody>
      </p:sp>
      <p:sp>
        <p:nvSpPr>
          <p:cNvPr id="41" name="Rectangle 40">
            <a:extLst>
              <a:ext uri="{FF2B5EF4-FFF2-40B4-BE49-F238E27FC236}">
                <a16:creationId xmlns:a16="http://schemas.microsoft.com/office/drawing/2014/main" id="{B4ACBA5A-DD96-4D6F-98A4-4068315A0386}"/>
              </a:ext>
            </a:extLst>
          </p:cNvPr>
          <p:cNvSpPr/>
          <p:nvPr/>
        </p:nvSpPr>
        <p:spPr>
          <a:xfrm>
            <a:off x="775118" y="4578526"/>
            <a:ext cx="1435371" cy="307777"/>
          </a:xfrm>
          <a:prstGeom prst="rect">
            <a:avLst/>
          </a:prstGeom>
        </p:spPr>
        <p:txBody>
          <a:bodyPr wrap="square">
            <a:spAutoFit/>
          </a:bodyPr>
          <a:lstStyle/>
          <a:p>
            <a:pPr algn="ctr"/>
            <a:r>
              <a:rPr lang="en-GB" sz="1400" b="1">
                <a:latin typeface="Arial" charset="0"/>
                <a:cs typeface="Arial" charset="0"/>
              </a:rPr>
              <a:t>Individuals</a:t>
            </a:r>
          </a:p>
        </p:txBody>
      </p:sp>
      <p:sp>
        <p:nvSpPr>
          <p:cNvPr id="42" name="Rectangle 41">
            <a:extLst>
              <a:ext uri="{FF2B5EF4-FFF2-40B4-BE49-F238E27FC236}">
                <a16:creationId xmlns:a16="http://schemas.microsoft.com/office/drawing/2014/main" id="{D4D5436F-64B9-433D-B700-1946BCA7B230}"/>
              </a:ext>
            </a:extLst>
          </p:cNvPr>
          <p:cNvSpPr/>
          <p:nvPr/>
        </p:nvSpPr>
        <p:spPr>
          <a:xfrm>
            <a:off x="2722240" y="4578526"/>
            <a:ext cx="951561" cy="307777"/>
          </a:xfrm>
          <a:prstGeom prst="rect">
            <a:avLst/>
          </a:prstGeom>
        </p:spPr>
        <p:txBody>
          <a:bodyPr wrap="square">
            <a:spAutoFit/>
          </a:bodyPr>
          <a:lstStyle/>
          <a:p>
            <a:pPr algn="ctr"/>
            <a:r>
              <a:rPr lang="en-GB" sz="1400" b="1">
                <a:latin typeface="Arial" charset="0"/>
                <a:cs typeface="Arial" charset="0"/>
              </a:rPr>
              <a:t>Adults</a:t>
            </a:r>
          </a:p>
        </p:txBody>
      </p:sp>
      <p:sp>
        <p:nvSpPr>
          <p:cNvPr id="43" name="Rectangle 42">
            <a:extLst>
              <a:ext uri="{FF2B5EF4-FFF2-40B4-BE49-F238E27FC236}">
                <a16:creationId xmlns:a16="http://schemas.microsoft.com/office/drawing/2014/main" id="{7BB3A9CE-8668-46E8-9DB4-D6F41FF740F7}"/>
              </a:ext>
            </a:extLst>
          </p:cNvPr>
          <p:cNvSpPr/>
          <p:nvPr/>
        </p:nvSpPr>
        <p:spPr>
          <a:xfrm>
            <a:off x="4074670" y="4578526"/>
            <a:ext cx="1634742" cy="307777"/>
          </a:xfrm>
          <a:prstGeom prst="rect">
            <a:avLst/>
          </a:prstGeom>
        </p:spPr>
        <p:txBody>
          <a:bodyPr wrap="square">
            <a:spAutoFit/>
          </a:bodyPr>
          <a:lstStyle/>
          <a:p>
            <a:pPr algn="ctr"/>
            <a:r>
              <a:rPr lang="en-GB" sz="1400" b="1">
                <a:latin typeface="Arial" charset="0"/>
                <a:cs typeface="Arial" charset="0"/>
              </a:rPr>
              <a:t>ABC1 Adults</a:t>
            </a:r>
          </a:p>
        </p:txBody>
      </p:sp>
      <p:sp>
        <p:nvSpPr>
          <p:cNvPr id="44" name="Rectangle 43">
            <a:extLst>
              <a:ext uri="{FF2B5EF4-FFF2-40B4-BE49-F238E27FC236}">
                <a16:creationId xmlns:a16="http://schemas.microsoft.com/office/drawing/2014/main" id="{35C915DA-11AC-410C-B386-FA03753E68E5}"/>
              </a:ext>
            </a:extLst>
          </p:cNvPr>
          <p:cNvSpPr/>
          <p:nvPr/>
        </p:nvSpPr>
        <p:spPr>
          <a:xfrm>
            <a:off x="7517794" y="4578526"/>
            <a:ext cx="696274" cy="307777"/>
          </a:xfrm>
          <a:prstGeom prst="rect">
            <a:avLst/>
          </a:prstGeom>
        </p:spPr>
        <p:txBody>
          <a:bodyPr wrap="square">
            <a:spAutoFit/>
          </a:bodyPr>
          <a:lstStyle/>
          <a:p>
            <a:pPr algn="ctr"/>
            <a:r>
              <a:rPr lang="en-GB" sz="1400" b="1">
                <a:latin typeface="Arial" charset="0"/>
                <a:cs typeface="Arial" charset="0"/>
              </a:rPr>
              <a:t>Men</a:t>
            </a:r>
          </a:p>
        </p:txBody>
      </p:sp>
      <p:grpSp>
        <p:nvGrpSpPr>
          <p:cNvPr id="45" name="Group 44">
            <a:extLst>
              <a:ext uri="{FF2B5EF4-FFF2-40B4-BE49-F238E27FC236}">
                <a16:creationId xmlns:a16="http://schemas.microsoft.com/office/drawing/2014/main" id="{8C178F41-E93B-4B29-AB2A-01A8E89BA728}"/>
              </a:ext>
            </a:extLst>
          </p:cNvPr>
          <p:cNvGrpSpPr/>
          <p:nvPr/>
        </p:nvGrpSpPr>
        <p:grpSpPr>
          <a:xfrm>
            <a:off x="143535" y="1917506"/>
            <a:ext cx="1999616" cy="2520601"/>
            <a:chOff x="-630238" y="717550"/>
            <a:chExt cx="1830388" cy="2163762"/>
          </a:xfrm>
          <a:solidFill>
            <a:schemeClr val="accent1"/>
          </a:solidFill>
        </p:grpSpPr>
        <p:sp>
          <p:nvSpPr>
            <p:cNvPr id="46" name="Freeform 6">
              <a:extLst>
                <a:ext uri="{FF2B5EF4-FFF2-40B4-BE49-F238E27FC236}">
                  <a16:creationId xmlns:a16="http://schemas.microsoft.com/office/drawing/2014/main" id="{6EB3ED52-F8BD-4399-A6DA-EDBD60FC0353}"/>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a:extLst>
                <a:ext uri="{FF2B5EF4-FFF2-40B4-BE49-F238E27FC236}">
                  <a16:creationId xmlns:a16="http://schemas.microsoft.com/office/drawing/2014/main" id="{2A7D296D-CBCD-415F-92B5-EB887642D0A3}"/>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a16="http://schemas.microsoft.com/office/drawing/2014/main" id="{D2D407A4-7BA6-4DE5-BC9A-34761A79D287}"/>
              </a:ext>
            </a:extLst>
          </p:cNvPr>
          <p:cNvGrpSpPr/>
          <p:nvPr/>
        </p:nvGrpSpPr>
        <p:grpSpPr>
          <a:xfrm>
            <a:off x="2212749" y="2228124"/>
            <a:ext cx="1729956" cy="2179516"/>
            <a:chOff x="-630238" y="717550"/>
            <a:chExt cx="1830388" cy="2163762"/>
          </a:xfrm>
          <a:solidFill>
            <a:schemeClr val="accent2"/>
          </a:solidFill>
        </p:grpSpPr>
        <p:sp>
          <p:nvSpPr>
            <p:cNvPr id="49" name="Freeform 6">
              <a:extLst>
                <a:ext uri="{FF2B5EF4-FFF2-40B4-BE49-F238E27FC236}">
                  <a16:creationId xmlns:a16="http://schemas.microsoft.com/office/drawing/2014/main" id="{8EBB7078-556E-4D86-87DA-FFB95DA2562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7">
              <a:extLst>
                <a:ext uri="{FF2B5EF4-FFF2-40B4-BE49-F238E27FC236}">
                  <a16:creationId xmlns:a16="http://schemas.microsoft.com/office/drawing/2014/main" id="{7491B867-1167-47AE-9C81-BCDCB6B62297}"/>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1" name="Group 50">
            <a:extLst>
              <a:ext uri="{FF2B5EF4-FFF2-40B4-BE49-F238E27FC236}">
                <a16:creationId xmlns:a16="http://schemas.microsoft.com/office/drawing/2014/main" id="{1DE4448A-D850-48A1-B068-954153D6B90D}"/>
              </a:ext>
            </a:extLst>
          </p:cNvPr>
          <p:cNvGrpSpPr/>
          <p:nvPr/>
        </p:nvGrpSpPr>
        <p:grpSpPr>
          <a:xfrm>
            <a:off x="4024181" y="2544876"/>
            <a:ext cx="1617599" cy="1846639"/>
            <a:chOff x="-630238" y="717550"/>
            <a:chExt cx="1830388" cy="2163762"/>
          </a:xfrm>
          <a:solidFill>
            <a:schemeClr val="accent3"/>
          </a:solidFill>
        </p:grpSpPr>
        <p:sp>
          <p:nvSpPr>
            <p:cNvPr id="52" name="Freeform 6">
              <a:extLst>
                <a:ext uri="{FF2B5EF4-FFF2-40B4-BE49-F238E27FC236}">
                  <a16:creationId xmlns:a16="http://schemas.microsoft.com/office/drawing/2014/main" id="{3BF33AF8-377E-408E-9902-1D24EE01660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7">
              <a:extLst>
                <a:ext uri="{FF2B5EF4-FFF2-40B4-BE49-F238E27FC236}">
                  <a16:creationId xmlns:a16="http://schemas.microsoft.com/office/drawing/2014/main" id="{4025B437-DEF0-460B-8BF2-0117069CCE60}"/>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4" name="Group 53">
            <a:extLst>
              <a:ext uri="{FF2B5EF4-FFF2-40B4-BE49-F238E27FC236}">
                <a16:creationId xmlns:a16="http://schemas.microsoft.com/office/drawing/2014/main" id="{E503F19A-E24B-46EA-98B5-BCC88B20407B}"/>
              </a:ext>
            </a:extLst>
          </p:cNvPr>
          <p:cNvGrpSpPr/>
          <p:nvPr/>
        </p:nvGrpSpPr>
        <p:grpSpPr>
          <a:xfrm>
            <a:off x="7221056" y="2994156"/>
            <a:ext cx="1293061" cy="1439231"/>
            <a:chOff x="-630238" y="717550"/>
            <a:chExt cx="1830388" cy="2163762"/>
          </a:xfrm>
          <a:solidFill>
            <a:srgbClr val="CDD22B"/>
          </a:solidFill>
        </p:grpSpPr>
        <p:sp>
          <p:nvSpPr>
            <p:cNvPr id="55" name="Freeform 6">
              <a:extLst>
                <a:ext uri="{FF2B5EF4-FFF2-40B4-BE49-F238E27FC236}">
                  <a16:creationId xmlns:a16="http://schemas.microsoft.com/office/drawing/2014/main" id="{5C372E60-BF33-4D91-9506-BC1DC9D05E1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7">
              <a:extLst>
                <a:ext uri="{FF2B5EF4-FFF2-40B4-BE49-F238E27FC236}">
                  <a16:creationId xmlns:a16="http://schemas.microsoft.com/office/drawing/2014/main" id="{5109357E-3D10-4A58-9232-6CCEBF7412E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7" name="Group 56">
            <a:extLst>
              <a:ext uri="{FF2B5EF4-FFF2-40B4-BE49-F238E27FC236}">
                <a16:creationId xmlns:a16="http://schemas.microsoft.com/office/drawing/2014/main" id="{86374ED2-C105-4505-A496-E22B5FC0E76F}"/>
              </a:ext>
            </a:extLst>
          </p:cNvPr>
          <p:cNvGrpSpPr/>
          <p:nvPr/>
        </p:nvGrpSpPr>
        <p:grpSpPr>
          <a:xfrm>
            <a:off x="8508270" y="3088745"/>
            <a:ext cx="1238918" cy="1347054"/>
            <a:chOff x="-630238" y="717550"/>
            <a:chExt cx="1830388" cy="2163762"/>
          </a:xfrm>
          <a:solidFill>
            <a:srgbClr val="87B740"/>
          </a:solidFill>
        </p:grpSpPr>
        <p:sp>
          <p:nvSpPr>
            <p:cNvPr id="58" name="Freeform 6">
              <a:extLst>
                <a:ext uri="{FF2B5EF4-FFF2-40B4-BE49-F238E27FC236}">
                  <a16:creationId xmlns:a16="http://schemas.microsoft.com/office/drawing/2014/main" id="{DF5CE73C-CC99-4FF1-8B83-1C32A5B3091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7">
              <a:extLst>
                <a:ext uri="{FF2B5EF4-FFF2-40B4-BE49-F238E27FC236}">
                  <a16:creationId xmlns:a16="http://schemas.microsoft.com/office/drawing/2014/main" id="{811A956B-7462-46D1-87A4-D1B5B6EF02E4}"/>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0" name="Group 59">
            <a:extLst>
              <a:ext uri="{FF2B5EF4-FFF2-40B4-BE49-F238E27FC236}">
                <a16:creationId xmlns:a16="http://schemas.microsoft.com/office/drawing/2014/main" id="{38E25467-5CCD-4A6F-AB7B-17FCDB527B93}"/>
              </a:ext>
            </a:extLst>
          </p:cNvPr>
          <p:cNvGrpSpPr/>
          <p:nvPr/>
        </p:nvGrpSpPr>
        <p:grpSpPr>
          <a:xfrm>
            <a:off x="9762237" y="3248653"/>
            <a:ext cx="1038502" cy="1140108"/>
            <a:chOff x="-630238" y="717550"/>
            <a:chExt cx="1830388" cy="2163762"/>
          </a:xfrm>
          <a:solidFill>
            <a:srgbClr val="00993C"/>
          </a:solidFill>
        </p:grpSpPr>
        <p:sp>
          <p:nvSpPr>
            <p:cNvPr id="61" name="Freeform 6">
              <a:extLst>
                <a:ext uri="{FF2B5EF4-FFF2-40B4-BE49-F238E27FC236}">
                  <a16:creationId xmlns:a16="http://schemas.microsoft.com/office/drawing/2014/main" id="{2E707178-1D2E-4E8B-A1EC-5E60DA75E7CF}"/>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7">
              <a:extLst>
                <a:ext uri="{FF2B5EF4-FFF2-40B4-BE49-F238E27FC236}">
                  <a16:creationId xmlns:a16="http://schemas.microsoft.com/office/drawing/2014/main" id="{4857CAB0-0BE9-46DE-8213-41E8FD39CD7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3" name="Group 62">
            <a:extLst>
              <a:ext uri="{FF2B5EF4-FFF2-40B4-BE49-F238E27FC236}">
                <a16:creationId xmlns:a16="http://schemas.microsoft.com/office/drawing/2014/main" id="{6869B758-22E3-4F4C-914A-D26F08FAE8E3}"/>
              </a:ext>
            </a:extLst>
          </p:cNvPr>
          <p:cNvGrpSpPr/>
          <p:nvPr/>
        </p:nvGrpSpPr>
        <p:grpSpPr>
          <a:xfrm>
            <a:off x="10953854" y="3429000"/>
            <a:ext cx="975586" cy="984700"/>
            <a:chOff x="-630238" y="717550"/>
            <a:chExt cx="1830388" cy="2163762"/>
          </a:xfrm>
          <a:solidFill>
            <a:srgbClr val="007B47"/>
          </a:solidFill>
        </p:grpSpPr>
        <p:sp>
          <p:nvSpPr>
            <p:cNvPr id="64" name="Freeform 6">
              <a:extLst>
                <a:ext uri="{FF2B5EF4-FFF2-40B4-BE49-F238E27FC236}">
                  <a16:creationId xmlns:a16="http://schemas.microsoft.com/office/drawing/2014/main" id="{75491A7C-8FCA-4B22-964A-2CACBE61ADD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7">
              <a:extLst>
                <a:ext uri="{FF2B5EF4-FFF2-40B4-BE49-F238E27FC236}">
                  <a16:creationId xmlns:a16="http://schemas.microsoft.com/office/drawing/2014/main" id="{71BACB42-8636-4B58-A854-6A77D4D834B8}"/>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66" name="Rectangle 65">
            <a:extLst>
              <a:ext uri="{FF2B5EF4-FFF2-40B4-BE49-F238E27FC236}">
                <a16:creationId xmlns:a16="http://schemas.microsoft.com/office/drawing/2014/main" id="{C157B2F3-FB99-4841-B513-E223399DDEBD}"/>
              </a:ext>
            </a:extLst>
          </p:cNvPr>
          <p:cNvSpPr/>
          <p:nvPr/>
        </p:nvSpPr>
        <p:spPr>
          <a:xfrm>
            <a:off x="8348659" y="4578526"/>
            <a:ext cx="1593566" cy="307777"/>
          </a:xfrm>
          <a:prstGeom prst="rect">
            <a:avLst/>
          </a:prstGeom>
        </p:spPr>
        <p:txBody>
          <a:bodyPr wrap="square">
            <a:spAutoFit/>
          </a:bodyPr>
          <a:lstStyle/>
          <a:p>
            <a:pPr algn="ctr"/>
            <a:r>
              <a:rPr lang="en-GB" sz="1400" b="1">
                <a:latin typeface="Arial" charset="0"/>
                <a:cs typeface="Arial" charset="0"/>
              </a:rPr>
              <a:t>16-34 Adults</a:t>
            </a:r>
          </a:p>
        </p:txBody>
      </p:sp>
      <p:sp>
        <p:nvSpPr>
          <p:cNvPr id="67" name="Rectangle 66">
            <a:extLst>
              <a:ext uri="{FF2B5EF4-FFF2-40B4-BE49-F238E27FC236}">
                <a16:creationId xmlns:a16="http://schemas.microsoft.com/office/drawing/2014/main" id="{C7BB746D-77A4-481A-85ED-37FA77424CB5}"/>
              </a:ext>
            </a:extLst>
          </p:cNvPr>
          <p:cNvSpPr/>
          <p:nvPr/>
        </p:nvSpPr>
        <p:spPr>
          <a:xfrm>
            <a:off x="9953028" y="4578526"/>
            <a:ext cx="735391" cy="307777"/>
          </a:xfrm>
          <a:prstGeom prst="rect">
            <a:avLst/>
          </a:prstGeom>
        </p:spPr>
        <p:txBody>
          <a:bodyPr wrap="square">
            <a:spAutoFit/>
          </a:bodyPr>
          <a:lstStyle/>
          <a:p>
            <a:pPr algn="ctr"/>
            <a:r>
              <a:rPr lang="en-GB" sz="1400" b="1">
                <a:latin typeface="Arial" charset="0"/>
                <a:cs typeface="Arial" charset="0"/>
              </a:rPr>
              <a:t>Kids</a:t>
            </a:r>
          </a:p>
        </p:txBody>
      </p:sp>
      <p:sp>
        <p:nvSpPr>
          <p:cNvPr id="68" name="Rectangle 67">
            <a:extLst>
              <a:ext uri="{FF2B5EF4-FFF2-40B4-BE49-F238E27FC236}">
                <a16:creationId xmlns:a16="http://schemas.microsoft.com/office/drawing/2014/main" id="{29A339F2-C900-4F17-B687-70FD2B033CA8}"/>
              </a:ext>
            </a:extLst>
          </p:cNvPr>
          <p:cNvSpPr/>
          <p:nvPr/>
        </p:nvSpPr>
        <p:spPr>
          <a:xfrm>
            <a:off x="10699222" y="4470804"/>
            <a:ext cx="1565071" cy="523220"/>
          </a:xfrm>
          <a:prstGeom prst="rect">
            <a:avLst/>
          </a:prstGeom>
        </p:spPr>
        <p:txBody>
          <a:bodyPr wrap="square">
            <a:spAutoFit/>
          </a:bodyPr>
          <a:lstStyle/>
          <a:p>
            <a:pPr algn="ctr"/>
            <a:r>
              <a:rPr lang="en-GB" sz="1400" b="1">
                <a:latin typeface="Arial" charset="0"/>
                <a:cs typeface="Arial" charset="0"/>
              </a:rPr>
              <a:t>Housepersons</a:t>
            </a:r>
            <a:br>
              <a:rPr lang="en-GB" sz="1400" b="1">
                <a:latin typeface="Arial" charset="0"/>
                <a:cs typeface="Arial" charset="0"/>
              </a:rPr>
            </a:br>
            <a:r>
              <a:rPr lang="en-GB" sz="1400" b="1">
                <a:latin typeface="Arial" charset="0"/>
                <a:cs typeface="Arial" charset="0"/>
              </a:rPr>
              <a:t>with Kids</a:t>
            </a:r>
          </a:p>
        </p:txBody>
      </p:sp>
      <p:sp>
        <p:nvSpPr>
          <p:cNvPr id="69" name="Rectangle 68">
            <a:extLst>
              <a:ext uri="{FF2B5EF4-FFF2-40B4-BE49-F238E27FC236}">
                <a16:creationId xmlns:a16="http://schemas.microsoft.com/office/drawing/2014/main" id="{ED45F3FB-8E1C-4E8A-ACC3-33457C111410}"/>
              </a:ext>
            </a:extLst>
          </p:cNvPr>
          <p:cNvSpPr/>
          <p:nvPr/>
        </p:nvSpPr>
        <p:spPr>
          <a:xfrm>
            <a:off x="1079802" y="1287346"/>
            <a:ext cx="749802" cy="338554"/>
          </a:xfrm>
          <a:prstGeom prst="rect">
            <a:avLst/>
          </a:prstGeom>
        </p:spPr>
        <p:txBody>
          <a:bodyPr wrap="square">
            <a:spAutoFit/>
          </a:bodyPr>
          <a:lstStyle/>
          <a:p>
            <a:pPr algn="ctr"/>
            <a:r>
              <a:rPr lang="en-GB" sz="1600" b="1">
                <a:solidFill>
                  <a:schemeClr val="accent1"/>
                </a:solidFill>
                <a:latin typeface="Arial" charset="0"/>
                <a:cs typeface="Arial" charset="0"/>
              </a:rPr>
              <a:t>60.9</a:t>
            </a:r>
          </a:p>
        </p:txBody>
      </p:sp>
      <p:sp>
        <p:nvSpPr>
          <p:cNvPr id="70" name="Rectangle 69">
            <a:extLst>
              <a:ext uri="{FF2B5EF4-FFF2-40B4-BE49-F238E27FC236}">
                <a16:creationId xmlns:a16="http://schemas.microsoft.com/office/drawing/2014/main" id="{0810474D-2F74-42D4-B956-F2CB36F22641}"/>
              </a:ext>
            </a:extLst>
          </p:cNvPr>
          <p:cNvSpPr/>
          <p:nvPr/>
        </p:nvSpPr>
        <p:spPr>
          <a:xfrm>
            <a:off x="2951240" y="1586245"/>
            <a:ext cx="749802" cy="338554"/>
          </a:xfrm>
          <a:prstGeom prst="rect">
            <a:avLst/>
          </a:prstGeom>
        </p:spPr>
        <p:txBody>
          <a:bodyPr wrap="square">
            <a:spAutoFit/>
          </a:bodyPr>
          <a:lstStyle/>
          <a:p>
            <a:pPr algn="ctr"/>
            <a:r>
              <a:rPr lang="en-GB" sz="1600" b="1">
                <a:solidFill>
                  <a:schemeClr val="accent2"/>
                </a:solidFill>
                <a:latin typeface="Arial" charset="0"/>
                <a:cs typeface="Arial" charset="0"/>
              </a:rPr>
              <a:t>51.7</a:t>
            </a:r>
          </a:p>
        </p:txBody>
      </p:sp>
      <p:sp>
        <p:nvSpPr>
          <p:cNvPr id="71" name="Rectangle 70">
            <a:extLst>
              <a:ext uri="{FF2B5EF4-FFF2-40B4-BE49-F238E27FC236}">
                <a16:creationId xmlns:a16="http://schemas.microsoft.com/office/drawing/2014/main" id="{EA9B62F3-933E-47B2-A5DD-0F1D278FF435}"/>
              </a:ext>
            </a:extLst>
          </p:cNvPr>
          <p:cNvSpPr/>
          <p:nvPr/>
        </p:nvSpPr>
        <p:spPr>
          <a:xfrm>
            <a:off x="4687585" y="1890305"/>
            <a:ext cx="749802" cy="338554"/>
          </a:xfrm>
          <a:prstGeom prst="rect">
            <a:avLst/>
          </a:prstGeom>
        </p:spPr>
        <p:txBody>
          <a:bodyPr wrap="square">
            <a:spAutoFit/>
          </a:bodyPr>
          <a:lstStyle/>
          <a:p>
            <a:pPr algn="ctr"/>
            <a:r>
              <a:rPr lang="en-GB" sz="1600" b="1">
                <a:solidFill>
                  <a:schemeClr val="accent3"/>
                </a:solidFill>
                <a:latin typeface="Arial" charset="0"/>
                <a:cs typeface="Arial" charset="0"/>
              </a:rPr>
              <a:t>29.2</a:t>
            </a:r>
          </a:p>
        </p:txBody>
      </p:sp>
      <p:sp>
        <p:nvSpPr>
          <p:cNvPr id="72" name="Rectangle 71">
            <a:extLst>
              <a:ext uri="{FF2B5EF4-FFF2-40B4-BE49-F238E27FC236}">
                <a16:creationId xmlns:a16="http://schemas.microsoft.com/office/drawing/2014/main" id="{E9AE41AE-81BA-405B-B72F-68226FD25839}"/>
              </a:ext>
            </a:extLst>
          </p:cNvPr>
          <p:cNvSpPr/>
          <p:nvPr/>
        </p:nvSpPr>
        <p:spPr>
          <a:xfrm>
            <a:off x="7672682" y="2384895"/>
            <a:ext cx="749802" cy="338554"/>
          </a:xfrm>
          <a:prstGeom prst="rect">
            <a:avLst/>
          </a:prstGeom>
        </p:spPr>
        <p:txBody>
          <a:bodyPr wrap="square">
            <a:spAutoFit/>
          </a:bodyPr>
          <a:lstStyle/>
          <a:p>
            <a:pPr algn="ctr"/>
            <a:r>
              <a:rPr lang="en-GB" sz="1600" b="1">
                <a:solidFill>
                  <a:srgbClr val="CDD22B"/>
                </a:solidFill>
                <a:latin typeface="Arial" charset="0"/>
                <a:cs typeface="Arial" charset="0"/>
              </a:rPr>
              <a:t>25.0</a:t>
            </a:r>
          </a:p>
        </p:txBody>
      </p:sp>
      <p:sp>
        <p:nvSpPr>
          <p:cNvPr id="73" name="Rectangle 72">
            <a:extLst>
              <a:ext uri="{FF2B5EF4-FFF2-40B4-BE49-F238E27FC236}">
                <a16:creationId xmlns:a16="http://schemas.microsoft.com/office/drawing/2014/main" id="{2D9944B2-A6EA-47D8-AAC0-1FED147E8301}"/>
              </a:ext>
            </a:extLst>
          </p:cNvPr>
          <p:cNvSpPr/>
          <p:nvPr/>
        </p:nvSpPr>
        <p:spPr>
          <a:xfrm>
            <a:off x="8925288" y="2629932"/>
            <a:ext cx="749802" cy="338554"/>
          </a:xfrm>
          <a:prstGeom prst="rect">
            <a:avLst/>
          </a:prstGeom>
        </p:spPr>
        <p:txBody>
          <a:bodyPr wrap="square">
            <a:spAutoFit/>
          </a:bodyPr>
          <a:lstStyle/>
          <a:p>
            <a:pPr algn="ctr"/>
            <a:r>
              <a:rPr lang="en-GB" sz="1600" b="1">
                <a:solidFill>
                  <a:srgbClr val="87B740"/>
                </a:solidFill>
                <a:latin typeface="Arial" charset="0"/>
                <a:cs typeface="Arial" charset="0"/>
              </a:rPr>
              <a:t>14.3</a:t>
            </a:r>
          </a:p>
        </p:txBody>
      </p:sp>
      <p:sp>
        <p:nvSpPr>
          <p:cNvPr id="74" name="Rectangle 73">
            <a:extLst>
              <a:ext uri="{FF2B5EF4-FFF2-40B4-BE49-F238E27FC236}">
                <a16:creationId xmlns:a16="http://schemas.microsoft.com/office/drawing/2014/main" id="{2F4356C6-4412-456F-B939-D654772D7790}"/>
              </a:ext>
            </a:extLst>
          </p:cNvPr>
          <p:cNvSpPr/>
          <p:nvPr/>
        </p:nvSpPr>
        <p:spPr>
          <a:xfrm>
            <a:off x="10124234" y="2819947"/>
            <a:ext cx="603629" cy="338554"/>
          </a:xfrm>
          <a:prstGeom prst="rect">
            <a:avLst/>
          </a:prstGeom>
        </p:spPr>
        <p:txBody>
          <a:bodyPr wrap="square">
            <a:spAutoFit/>
          </a:bodyPr>
          <a:lstStyle/>
          <a:p>
            <a:pPr algn="ctr"/>
            <a:r>
              <a:rPr lang="en-GB" sz="1600" b="1">
                <a:solidFill>
                  <a:srgbClr val="00993C"/>
                </a:solidFill>
                <a:latin typeface="Arial" charset="0"/>
                <a:cs typeface="Arial" charset="0"/>
              </a:rPr>
              <a:t>9.2</a:t>
            </a:r>
          </a:p>
        </p:txBody>
      </p:sp>
      <p:sp>
        <p:nvSpPr>
          <p:cNvPr id="75" name="Rectangle 74">
            <a:extLst>
              <a:ext uri="{FF2B5EF4-FFF2-40B4-BE49-F238E27FC236}">
                <a16:creationId xmlns:a16="http://schemas.microsoft.com/office/drawing/2014/main" id="{87E24FF0-131D-49CA-9F1B-112D3A68EE2F}"/>
              </a:ext>
            </a:extLst>
          </p:cNvPr>
          <p:cNvSpPr/>
          <p:nvPr/>
        </p:nvSpPr>
        <p:spPr>
          <a:xfrm>
            <a:off x="11270291" y="2996648"/>
            <a:ext cx="603629" cy="338554"/>
          </a:xfrm>
          <a:prstGeom prst="rect">
            <a:avLst/>
          </a:prstGeom>
        </p:spPr>
        <p:txBody>
          <a:bodyPr wrap="square">
            <a:spAutoFit/>
          </a:bodyPr>
          <a:lstStyle/>
          <a:p>
            <a:pPr algn="ctr"/>
            <a:r>
              <a:rPr lang="en-GB" sz="1600" b="1">
                <a:solidFill>
                  <a:srgbClr val="007B47"/>
                </a:solidFill>
                <a:latin typeface="Arial" charset="0"/>
                <a:cs typeface="Arial" charset="0"/>
              </a:rPr>
              <a:t>6.7</a:t>
            </a:r>
          </a:p>
        </p:txBody>
      </p:sp>
      <p:grpSp>
        <p:nvGrpSpPr>
          <p:cNvPr id="40" name="Group 39">
            <a:extLst>
              <a:ext uri="{FF2B5EF4-FFF2-40B4-BE49-F238E27FC236}">
                <a16:creationId xmlns:a16="http://schemas.microsoft.com/office/drawing/2014/main" id="{A06C1025-7886-4204-A413-498ED2820E96}"/>
              </a:ext>
            </a:extLst>
          </p:cNvPr>
          <p:cNvGrpSpPr/>
          <p:nvPr/>
        </p:nvGrpSpPr>
        <p:grpSpPr>
          <a:xfrm>
            <a:off x="5671765" y="2663553"/>
            <a:ext cx="1542955" cy="1722438"/>
            <a:chOff x="-630238" y="717550"/>
            <a:chExt cx="1830388" cy="2163762"/>
          </a:xfrm>
          <a:solidFill>
            <a:srgbClr val="FFC000"/>
          </a:solidFill>
        </p:grpSpPr>
        <p:sp>
          <p:nvSpPr>
            <p:cNvPr id="76" name="Freeform 6">
              <a:extLst>
                <a:ext uri="{FF2B5EF4-FFF2-40B4-BE49-F238E27FC236}">
                  <a16:creationId xmlns:a16="http://schemas.microsoft.com/office/drawing/2014/main" id="{6B08538A-D354-4153-9082-038DB924B72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7">
              <a:extLst>
                <a:ext uri="{FF2B5EF4-FFF2-40B4-BE49-F238E27FC236}">
                  <a16:creationId xmlns:a16="http://schemas.microsoft.com/office/drawing/2014/main" id="{DA330C64-D770-421E-B78D-386ACED119B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78" name="Rectangle 77">
            <a:extLst>
              <a:ext uri="{FF2B5EF4-FFF2-40B4-BE49-F238E27FC236}">
                <a16:creationId xmlns:a16="http://schemas.microsoft.com/office/drawing/2014/main" id="{753AFC08-5232-412E-848B-A922C646A819}"/>
              </a:ext>
            </a:extLst>
          </p:cNvPr>
          <p:cNvSpPr/>
          <p:nvPr/>
        </p:nvSpPr>
        <p:spPr>
          <a:xfrm>
            <a:off x="6283124" y="2070045"/>
            <a:ext cx="749802" cy="338554"/>
          </a:xfrm>
          <a:prstGeom prst="rect">
            <a:avLst/>
          </a:prstGeom>
        </p:spPr>
        <p:txBody>
          <a:bodyPr wrap="square">
            <a:spAutoFit/>
          </a:bodyPr>
          <a:lstStyle/>
          <a:p>
            <a:pPr algn="ctr"/>
            <a:r>
              <a:rPr lang="en-GB" sz="1600" b="1">
                <a:solidFill>
                  <a:srgbClr val="FFCD00"/>
                </a:solidFill>
                <a:latin typeface="Arial" charset="0"/>
                <a:cs typeface="Arial" charset="0"/>
              </a:rPr>
              <a:t>26.7</a:t>
            </a:r>
          </a:p>
        </p:txBody>
      </p:sp>
      <p:sp>
        <p:nvSpPr>
          <p:cNvPr id="79" name="Rectangle 78">
            <a:extLst>
              <a:ext uri="{FF2B5EF4-FFF2-40B4-BE49-F238E27FC236}">
                <a16:creationId xmlns:a16="http://schemas.microsoft.com/office/drawing/2014/main" id="{0A93E402-DE3C-4669-A1C2-D0281A875E0F}"/>
              </a:ext>
            </a:extLst>
          </p:cNvPr>
          <p:cNvSpPr/>
          <p:nvPr/>
        </p:nvSpPr>
        <p:spPr>
          <a:xfrm>
            <a:off x="6151310" y="4578526"/>
            <a:ext cx="842836" cy="307777"/>
          </a:xfrm>
          <a:prstGeom prst="rect">
            <a:avLst/>
          </a:prstGeom>
        </p:spPr>
        <p:txBody>
          <a:bodyPr wrap="square">
            <a:spAutoFit/>
          </a:bodyPr>
          <a:lstStyle/>
          <a:p>
            <a:pPr algn="ctr"/>
            <a:r>
              <a:rPr lang="en-GB" sz="1400" b="1">
                <a:latin typeface="Arial" charset="0"/>
                <a:cs typeface="Arial" charset="0"/>
              </a:rPr>
              <a:t>Women</a:t>
            </a:r>
          </a:p>
        </p:txBody>
      </p:sp>
    </p:spTree>
    <p:extLst>
      <p:ext uri="{BB962C8B-B14F-4D97-AF65-F5344CB8AC3E}">
        <p14:creationId xmlns:p14="http://schemas.microsoft.com/office/powerpoint/2010/main" val="425893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a:t>Commercial linear TV daily, weekly &amp; monthly reach</a:t>
            </a:r>
            <a:endParaRPr lang="en-GB" sz="1600">
              <a:solidFill>
                <a:srgbClr val="FF0000"/>
              </a:solidFill>
            </a:endParaRPr>
          </a:p>
        </p:txBody>
      </p:sp>
      <p:sp>
        <p:nvSpPr>
          <p:cNvPr id="3" name="Text Placeholder 2">
            <a:extLst>
              <a:ext uri="{FF2B5EF4-FFF2-40B4-BE49-F238E27FC236}">
                <a16:creationId xmlns:a16="http://schemas.microsoft.com/office/drawing/2014/main" id="{5B56B953-4027-40D0-84A4-8AEC842C1623}"/>
              </a:ext>
            </a:extLst>
          </p:cNvPr>
          <p:cNvSpPr>
            <a:spLocks noGrp="1"/>
          </p:cNvSpPr>
          <p:nvPr>
            <p:ph type="body" sz="quarter" idx="15"/>
          </p:nvPr>
        </p:nvSpPr>
        <p:spPr>
          <a:xfrm>
            <a:off x="378000" y="5364000"/>
            <a:ext cx="11334817" cy="304800"/>
          </a:xfrm>
        </p:spPr>
        <p:txBody>
          <a:bodyPr/>
          <a:lstStyle/>
          <a:p>
            <a:r>
              <a:rPr lang="en-GB" dirty="0"/>
              <a:t>Source: Barb 2023, industry standard TV viewing in-home on a TV set. Reach 3min+ </a:t>
            </a:r>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987426" y="1188085"/>
          <a:ext cx="10217149" cy="4145535"/>
        </p:xfrm>
        <a:graphic>
          <a:graphicData uri="http://schemas.openxmlformats.org/drawingml/2006/table">
            <a:tbl>
              <a:tblPr firstRow="1" bandRow="1">
                <a:tableStyleId>{2D5ABB26-0587-4C30-8999-92F81FD0307C}</a:tableStyleId>
              </a:tblPr>
              <a:tblGrid>
                <a:gridCol w="3100152">
                  <a:extLst>
                    <a:ext uri="{9D8B030D-6E8A-4147-A177-3AD203B41FA5}">
                      <a16:colId xmlns:a16="http://schemas.microsoft.com/office/drawing/2014/main" val="136874791"/>
                    </a:ext>
                  </a:extLst>
                </a:gridCol>
                <a:gridCol w="2508383">
                  <a:extLst>
                    <a:ext uri="{9D8B030D-6E8A-4147-A177-3AD203B41FA5}">
                      <a16:colId xmlns:a16="http://schemas.microsoft.com/office/drawing/2014/main" val="73120932"/>
                    </a:ext>
                  </a:extLst>
                </a:gridCol>
                <a:gridCol w="2333475">
                  <a:extLst>
                    <a:ext uri="{9D8B030D-6E8A-4147-A177-3AD203B41FA5}">
                      <a16:colId xmlns:a16="http://schemas.microsoft.com/office/drawing/2014/main" val="542150823"/>
                    </a:ext>
                  </a:extLst>
                </a:gridCol>
                <a:gridCol w="2275139">
                  <a:extLst>
                    <a:ext uri="{9D8B030D-6E8A-4147-A177-3AD203B41FA5}">
                      <a16:colId xmlns:a16="http://schemas.microsoft.com/office/drawing/2014/main" val="1552800101"/>
                    </a:ext>
                  </a:extLst>
                </a:gridCol>
              </a:tblGrid>
              <a:tr h="507905">
                <a:tc>
                  <a:txBody>
                    <a:bodyPr/>
                    <a:lstStyle/>
                    <a:p>
                      <a:pPr marL="0" indent="0" algn="l"/>
                      <a:r>
                        <a:rPr lang="en-GB" b="1">
                          <a:solidFill>
                            <a:schemeClr val="bg2"/>
                          </a:solidFill>
                        </a:rPr>
                        <a:t>       Reach %</a:t>
                      </a:r>
                    </a:p>
                  </a:txBody>
                  <a:tcPr>
                    <a:lnB>
                      <a:noFill/>
                    </a:lnB>
                  </a:tcPr>
                </a:tc>
                <a:tc>
                  <a:txBody>
                    <a:bodyPr/>
                    <a:lstStyle/>
                    <a:p>
                      <a:pPr algn="ctr"/>
                      <a:r>
                        <a:rPr lang="en-GB" b="1">
                          <a:solidFill>
                            <a:schemeClr val="bg2"/>
                          </a:solidFill>
                        </a:rPr>
                        <a:t>Daily</a:t>
                      </a:r>
                    </a:p>
                  </a:txBody>
                  <a:tcPr>
                    <a:lnB>
                      <a:noFill/>
                    </a:lnB>
                  </a:tcPr>
                </a:tc>
                <a:tc>
                  <a:txBody>
                    <a:bodyPr/>
                    <a:lstStyle/>
                    <a:p>
                      <a:pPr algn="ctr"/>
                      <a:r>
                        <a:rPr lang="en-GB" b="1">
                          <a:solidFill>
                            <a:schemeClr val="bg2"/>
                          </a:solidFill>
                        </a:rPr>
                        <a:t>Weekly</a:t>
                      </a:r>
                    </a:p>
                  </a:txBody>
                  <a:tcPr>
                    <a:lnB>
                      <a:noFill/>
                    </a:lnB>
                  </a:tcPr>
                </a:tc>
                <a:tc>
                  <a:txBody>
                    <a:bodyPr/>
                    <a:lstStyle/>
                    <a:p>
                      <a:pPr algn="ctr"/>
                      <a:r>
                        <a:rPr lang="en-GB" b="1">
                          <a:solidFill>
                            <a:schemeClr val="bg2"/>
                          </a:solidFill>
                        </a:rPr>
                        <a:t>Monthly</a:t>
                      </a:r>
                    </a:p>
                  </a:txBody>
                  <a:tcPr>
                    <a:lnB>
                      <a:noFill/>
                    </a:lnB>
                  </a:tcPr>
                </a:tc>
                <a:extLst>
                  <a:ext uri="{0D108BD9-81ED-4DB2-BD59-A6C34878D82A}">
                    <a16:rowId xmlns:a16="http://schemas.microsoft.com/office/drawing/2014/main" val="2471751655"/>
                  </a:ext>
                </a:extLst>
              </a:tr>
              <a:tr h="507905">
                <a:tc>
                  <a:txBody>
                    <a:bodyPr/>
                    <a:lstStyle/>
                    <a:p>
                      <a:pPr marL="45085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tx2"/>
                          </a:solidFill>
                        </a:rPr>
                        <a:t>Individuals</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49.1</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73.8</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86.7</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lgn="l"/>
                      <a:r>
                        <a:rPr lang="en-GB" b="1">
                          <a:solidFill>
                            <a:schemeClr val="accent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53.7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77.0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88.2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90200">
                <a:tc>
                  <a:txBody>
                    <a:bodyPr/>
                    <a:lstStyle/>
                    <a:p>
                      <a:pPr marL="450850" indent="0" algn="l"/>
                      <a:r>
                        <a:rPr lang="en-GB" b="1">
                          <a:solidFill>
                            <a:schemeClr val="accent3"/>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49.6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75.2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87.4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lgn="l"/>
                      <a:r>
                        <a:rPr lang="en-GB" b="1">
                          <a:solidFill>
                            <a:schemeClr val="accent4"/>
                          </a:solidFill>
                        </a:rPr>
                        <a:t>16-34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28.1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dirty="0">
                          <a:solidFill>
                            <a:schemeClr val="bg2"/>
                          </a:solidFill>
                          <a:effectLst/>
                          <a:latin typeface="+mn-lt"/>
                          <a:ea typeface="+mn-ea"/>
                          <a:cs typeface="+mn-cs"/>
                        </a:rPr>
                        <a:t>57.1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76.8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lgn="l"/>
                      <a:r>
                        <a:rPr lang="en-GB" b="1">
                          <a:solidFill>
                            <a:schemeClr val="accent5"/>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52.2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75.9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87.2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lgn="l"/>
                      <a:r>
                        <a:rPr lang="en-GB" b="1">
                          <a:solidFill>
                            <a:schemeClr val="accent6"/>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55.2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89.2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lgn="l"/>
                      <a:r>
                        <a:rPr lang="en-GB" b="1">
                          <a:solidFill>
                            <a:schemeClr val="accent1"/>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44.9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72.4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0" i="0" u="none" strike="noStrike" kern="1200" dirty="0">
                          <a:solidFill>
                            <a:schemeClr val="bg2"/>
                          </a:solidFill>
                          <a:effectLst/>
                          <a:latin typeface="+mn-lt"/>
                          <a:ea typeface="+mn-ea"/>
                          <a:cs typeface="+mn-cs"/>
                        </a:rPr>
                        <a:t>86.4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Tree>
    <p:custDataLst>
      <p:tags r:id="rId1"/>
    </p:custDataLst>
    <p:extLst>
      <p:ext uri="{BB962C8B-B14F-4D97-AF65-F5344CB8AC3E}">
        <p14:creationId xmlns:p14="http://schemas.microsoft.com/office/powerpoint/2010/main" val="278372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CC7C-AAB2-86EA-DDDA-F972452AF38C}"/>
              </a:ext>
            </a:extLst>
          </p:cNvPr>
          <p:cNvSpPr>
            <a:spLocks noGrp="1"/>
          </p:cNvSpPr>
          <p:nvPr>
            <p:ph type="title"/>
          </p:nvPr>
        </p:nvSpPr>
        <p:spPr/>
        <p:txBody>
          <a:bodyPr/>
          <a:lstStyle/>
          <a:p>
            <a:r>
              <a:rPr lang="en-GB"/>
              <a:t>Total linear TV daily, weekly &amp; monthly reach</a:t>
            </a:r>
          </a:p>
        </p:txBody>
      </p:sp>
      <p:sp>
        <p:nvSpPr>
          <p:cNvPr id="3" name="Text Placeholder 2">
            <a:extLst>
              <a:ext uri="{FF2B5EF4-FFF2-40B4-BE49-F238E27FC236}">
                <a16:creationId xmlns:a16="http://schemas.microsoft.com/office/drawing/2014/main" id="{C83ABADF-D396-B804-47C5-C93CBC3C92F4}"/>
              </a:ext>
            </a:extLst>
          </p:cNvPr>
          <p:cNvSpPr>
            <a:spLocks noGrp="1"/>
          </p:cNvSpPr>
          <p:nvPr>
            <p:ph type="body" sz="quarter" idx="15"/>
          </p:nvPr>
        </p:nvSpPr>
        <p:spPr/>
        <p:txBody>
          <a:bodyPr/>
          <a:lstStyle/>
          <a:p>
            <a:r>
              <a:rPr lang="en-GB"/>
              <a:t>Source: Barb, Total TV, 2023, reach 3+ mins, Individuals</a:t>
            </a:r>
          </a:p>
        </p:txBody>
      </p:sp>
      <p:sp>
        <p:nvSpPr>
          <p:cNvPr id="4" name="TextBox 3">
            <a:extLst>
              <a:ext uri="{FF2B5EF4-FFF2-40B4-BE49-F238E27FC236}">
                <a16:creationId xmlns:a16="http://schemas.microsoft.com/office/drawing/2014/main" id="{BA6A4EC6-1FF1-95F3-BC02-138575CDE8CD}"/>
              </a:ext>
            </a:extLst>
          </p:cNvPr>
          <p:cNvSpPr txBox="1"/>
          <p:nvPr/>
        </p:nvSpPr>
        <p:spPr>
          <a:xfrm>
            <a:off x="1813567" y="2592069"/>
            <a:ext cx="1618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372D87"/>
                </a:solidFill>
                <a:latin typeface="Arial"/>
              </a:rPr>
              <a:t>57.0</a:t>
            </a:r>
            <a:r>
              <a:rPr kumimoji="0" lang="en-GB" sz="3600" b="1" i="0" u="none" strike="noStrike" kern="1200" cap="none" spc="0" normalizeH="0" baseline="0" noProof="0">
                <a:ln>
                  <a:noFill/>
                </a:ln>
                <a:solidFill>
                  <a:srgbClr val="372D87"/>
                </a:solidFill>
                <a:effectLst/>
                <a:uLnTx/>
                <a:uFillTx/>
                <a:latin typeface="Arial"/>
              </a:rPr>
              <a:t>%</a:t>
            </a:r>
          </a:p>
        </p:txBody>
      </p:sp>
      <p:sp>
        <p:nvSpPr>
          <p:cNvPr id="5" name="Rectangle 4">
            <a:extLst>
              <a:ext uri="{FF2B5EF4-FFF2-40B4-BE49-F238E27FC236}">
                <a16:creationId xmlns:a16="http://schemas.microsoft.com/office/drawing/2014/main" id="{31699ABB-8BED-EC5D-7DE3-5DD124898B71}"/>
              </a:ext>
            </a:extLst>
          </p:cNvPr>
          <p:cNvSpPr/>
          <p:nvPr/>
        </p:nvSpPr>
        <p:spPr>
          <a:xfrm>
            <a:off x="669840" y="1653092"/>
            <a:ext cx="752166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 of the UK population</a:t>
            </a:r>
          </a:p>
        </p:txBody>
      </p:sp>
      <p:sp>
        <p:nvSpPr>
          <p:cNvPr id="6" name="Rectangle 5">
            <a:extLst>
              <a:ext uri="{FF2B5EF4-FFF2-40B4-BE49-F238E27FC236}">
                <a16:creationId xmlns:a16="http://schemas.microsoft.com/office/drawing/2014/main" id="{3E3DD2AB-C632-6DE7-9332-2B5519A7B886}"/>
              </a:ext>
            </a:extLst>
          </p:cNvPr>
          <p:cNvSpPr/>
          <p:nvPr/>
        </p:nvSpPr>
        <p:spPr>
          <a:xfrm>
            <a:off x="1203240" y="4033638"/>
            <a:ext cx="27443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Daily</a:t>
            </a:r>
          </a:p>
        </p:txBody>
      </p:sp>
      <p:grpSp>
        <p:nvGrpSpPr>
          <p:cNvPr id="7" name="Group 4">
            <a:extLst>
              <a:ext uri="{FF2B5EF4-FFF2-40B4-BE49-F238E27FC236}">
                <a16:creationId xmlns:a16="http://schemas.microsoft.com/office/drawing/2014/main" id="{12B54827-8C45-8094-1EA5-A35B893B33CE}"/>
              </a:ext>
            </a:extLst>
          </p:cNvPr>
          <p:cNvGrpSpPr>
            <a:grpSpLocks noChangeAspect="1"/>
          </p:cNvGrpSpPr>
          <p:nvPr/>
        </p:nvGrpSpPr>
        <p:grpSpPr bwMode="auto">
          <a:xfrm>
            <a:off x="1632686" y="2357583"/>
            <a:ext cx="1885502" cy="1333500"/>
            <a:chOff x="6722" y="3088"/>
            <a:chExt cx="304" cy="215"/>
          </a:xfrm>
          <a:solidFill>
            <a:schemeClr val="tx2"/>
          </a:solidFill>
        </p:grpSpPr>
        <p:sp>
          <p:nvSpPr>
            <p:cNvPr id="8" name="Oval 5">
              <a:extLst>
                <a:ext uri="{FF2B5EF4-FFF2-40B4-BE49-F238E27FC236}">
                  <a16:creationId xmlns:a16="http://schemas.microsoft.com/office/drawing/2014/main" id="{D37697FC-6F8F-4F57-2C5A-9B4C0992749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6">
              <a:extLst>
                <a:ext uri="{FF2B5EF4-FFF2-40B4-BE49-F238E27FC236}">
                  <a16:creationId xmlns:a16="http://schemas.microsoft.com/office/drawing/2014/main" id="{F896382E-B7DA-054E-6E17-E285546393A9}"/>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231836ED-5F09-6F3D-DFC1-FC0B92B3BE4E}"/>
              </a:ext>
            </a:extLst>
          </p:cNvPr>
          <p:cNvSpPr txBox="1"/>
          <p:nvPr/>
        </p:nvSpPr>
        <p:spPr>
          <a:xfrm>
            <a:off x="5147317" y="2592069"/>
            <a:ext cx="1618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372D87"/>
                </a:solidFill>
                <a:latin typeface="Arial"/>
              </a:rPr>
              <a:t>79.4</a:t>
            </a:r>
            <a:r>
              <a:rPr kumimoji="0" lang="en-GB" sz="3600" b="1" i="0" u="none" strike="noStrike" kern="1200" cap="none" spc="0" normalizeH="0" baseline="0" noProof="0">
                <a:ln>
                  <a:noFill/>
                </a:ln>
                <a:solidFill>
                  <a:srgbClr val="372D87"/>
                </a:solidFill>
                <a:effectLst/>
                <a:uLnTx/>
                <a:uFillTx/>
                <a:latin typeface="Arial"/>
              </a:rPr>
              <a:t>%</a:t>
            </a:r>
          </a:p>
        </p:txBody>
      </p:sp>
      <p:sp>
        <p:nvSpPr>
          <p:cNvPr id="11" name="Rectangle 10">
            <a:extLst>
              <a:ext uri="{FF2B5EF4-FFF2-40B4-BE49-F238E27FC236}">
                <a16:creationId xmlns:a16="http://schemas.microsoft.com/office/drawing/2014/main" id="{9D5A28E7-137C-F5A0-5595-A5853656E2E6}"/>
              </a:ext>
            </a:extLst>
          </p:cNvPr>
          <p:cNvSpPr/>
          <p:nvPr/>
        </p:nvSpPr>
        <p:spPr>
          <a:xfrm>
            <a:off x="4536990" y="4033638"/>
            <a:ext cx="27443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Weekly</a:t>
            </a:r>
          </a:p>
        </p:txBody>
      </p:sp>
      <p:grpSp>
        <p:nvGrpSpPr>
          <p:cNvPr id="12" name="Group 4">
            <a:extLst>
              <a:ext uri="{FF2B5EF4-FFF2-40B4-BE49-F238E27FC236}">
                <a16:creationId xmlns:a16="http://schemas.microsoft.com/office/drawing/2014/main" id="{9C7C8263-F076-889E-20DB-174C8AE4D656}"/>
              </a:ext>
            </a:extLst>
          </p:cNvPr>
          <p:cNvGrpSpPr>
            <a:grpSpLocks noChangeAspect="1"/>
          </p:cNvGrpSpPr>
          <p:nvPr/>
        </p:nvGrpSpPr>
        <p:grpSpPr bwMode="auto">
          <a:xfrm>
            <a:off x="4966436" y="2357583"/>
            <a:ext cx="1885502" cy="1333500"/>
            <a:chOff x="6722" y="3088"/>
            <a:chExt cx="304" cy="215"/>
          </a:xfrm>
          <a:solidFill>
            <a:schemeClr val="tx2"/>
          </a:solidFill>
        </p:grpSpPr>
        <p:sp>
          <p:nvSpPr>
            <p:cNvPr id="13" name="Oval 5">
              <a:extLst>
                <a:ext uri="{FF2B5EF4-FFF2-40B4-BE49-F238E27FC236}">
                  <a16:creationId xmlns:a16="http://schemas.microsoft.com/office/drawing/2014/main" id="{0D32209A-532E-7AEF-F294-48BC01186A55}"/>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6">
              <a:extLst>
                <a:ext uri="{FF2B5EF4-FFF2-40B4-BE49-F238E27FC236}">
                  <a16:creationId xmlns:a16="http://schemas.microsoft.com/office/drawing/2014/main" id="{9D86B670-2B2C-9BAA-7C65-05F8720844CA}"/>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4EE2B9A6-8FA1-F03D-3376-3655E5A11128}"/>
              </a:ext>
            </a:extLst>
          </p:cNvPr>
          <p:cNvSpPr txBox="1"/>
          <p:nvPr/>
        </p:nvSpPr>
        <p:spPr>
          <a:xfrm>
            <a:off x="8481067" y="2592069"/>
            <a:ext cx="1618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372D87"/>
                </a:solidFill>
                <a:latin typeface="Arial"/>
              </a:rPr>
              <a:t>90.5</a:t>
            </a:r>
            <a:r>
              <a:rPr kumimoji="0" lang="en-GB" sz="3600" b="1" i="0" u="none" strike="noStrike" kern="1200" cap="none" spc="0" normalizeH="0" baseline="0" noProof="0">
                <a:ln>
                  <a:noFill/>
                </a:ln>
                <a:solidFill>
                  <a:srgbClr val="372D87"/>
                </a:solidFill>
                <a:effectLst/>
                <a:uLnTx/>
                <a:uFillTx/>
                <a:latin typeface="Arial"/>
              </a:rPr>
              <a:t>%</a:t>
            </a:r>
          </a:p>
        </p:txBody>
      </p:sp>
      <p:sp>
        <p:nvSpPr>
          <p:cNvPr id="16" name="Rectangle 15">
            <a:extLst>
              <a:ext uri="{FF2B5EF4-FFF2-40B4-BE49-F238E27FC236}">
                <a16:creationId xmlns:a16="http://schemas.microsoft.com/office/drawing/2014/main" id="{F28045E5-AF54-3D13-922A-C5A8A02DD38D}"/>
              </a:ext>
            </a:extLst>
          </p:cNvPr>
          <p:cNvSpPr/>
          <p:nvPr/>
        </p:nvSpPr>
        <p:spPr>
          <a:xfrm>
            <a:off x="7870740" y="4033638"/>
            <a:ext cx="27443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Monthly</a:t>
            </a:r>
          </a:p>
        </p:txBody>
      </p:sp>
      <p:grpSp>
        <p:nvGrpSpPr>
          <p:cNvPr id="17" name="Group 4">
            <a:extLst>
              <a:ext uri="{FF2B5EF4-FFF2-40B4-BE49-F238E27FC236}">
                <a16:creationId xmlns:a16="http://schemas.microsoft.com/office/drawing/2014/main" id="{C7062B11-FE08-C2DC-3CF7-964359039794}"/>
              </a:ext>
            </a:extLst>
          </p:cNvPr>
          <p:cNvGrpSpPr>
            <a:grpSpLocks noChangeAspect="1"/>
          </p:cNvGrpSpPr>
          <p:nvPr/>
        </p:nvGrpSpPr>
        <p:grpSpPr bwMode="auto">
          <a:xfrm>
            <a:off x="8300186" y="2357583"/>
            <a:ext cx="1885502" cy="1333500"/>
            <a:chOff x="6722" y="3088"/>
            <a:chExt cx="304" cy="215"/>
          </a:xfrm>
          <a:solidFill>
            <a:schemeClr val="tx2"/>
          </a:solidFill>
        </p:grpSpPr>
        <p:sp>
          <p:nvSpPr>
            <p:cNvPr id="18" name="Oval 5">
              <a:extLst>
                <a:ext uri="{FF2B5EF4-FFF2-40B4-BE49-F238E27FC236}">
                  <a16:creationId xmlns:a16="http://schemas.microsoft.com/office/drawing/2014/main" id="{FD69D849-064B-AE2E-1ED5-8AC22AD23FE9}"/>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6">
              <a:extLst>
                <a:ext uri="{FF2B5EF4-FFF2-40B4-BE49-F238E27FC236}">
                  <a16:creationId xmlns:a16="http://schemas.microsoft.com/office/drawing/2014/main" id="{AECE42DE-3733-0880-C0D0-9197A20CE49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54019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GB" dirty="0"/>
              <a:t>How we watch broadcaster TV</a:t>
            </a:r>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2023,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2 hrs 40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1 hr 5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4D4D4D"/>
                  </a:solidFill>
                  <a:effectLst/>
                  <a:uLnTx/>
                  <a:uFillTx/>
                  <a:latin typeface="Arial"/>
                  <a:ea typeface="+mn-ea"/>
                  <a:cs typeface="+mn-cs"/>
                </a:rPr>
                <a:t>Inds</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801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28F1-18A6-12E2-43DC-E5FC058DD5C9}"/>
              </a:ext>
            </a:extLst>
          </p:cNvPr>
          <p:cNvSpPr>
            <a:spLocks noGrp="1"/>
          </p:cNvSpPr>
          <p:nvPr>
            <p:ph type="title"/>
          </p:nvPr>
        </p:nvSpPr>
        <p:spPr/>
        <p:txBody>
          <a:bodyPr/>
          <a:lstStyle/>
          <a:p>
            <a:r>
              <a:rPr lang="en-US" dirty="0"/>
              <a:t>The main players</a:t>
            </a:r>
            <a:endParaRPr lang="en-GB" dirty="0"/>
          </a:p>
        </p:txBody>
      </p:sp>
      <p:sp>
        <p:nvSpPr>
          <p:cNvPr id="3" name="Text Placeholder 2">
            <a:extLst>
              <a:ext uri="{FF2B5EF4-FFF2-40B4-BE49-F238E27FC236}">
                <a16:creationId xmlns:a16="http://schemas.microsoft.com/office/drawing/2014/main" id="{63583A89-C6F0-1517-9FFA-09C40541641B}"/>
              </a:ext>
            </a:extLst>
          </p:cNvPr>
          <p:cNvSpPr>
            <a:spLocks noGrp="1"/>
          </p:cNvSpPr>
          <p:nvPr>
            <p:ph type="body" sz="quarter" idx="15"/>
          </p:nvPr>
        </p:nvSpPr>
        <p:spPr/>
        <p:txBody>
          <a:bodyPr/>
          <a:lstStyle/>
          <a:p>
            <a:endParaRPr lang="en-GB"/>
          </a:p>
        </p:txBody>
      </p:sp>
      <p:pic>
        <p:nvPicPr>
          <p:cNvPr id="4" name="Picture 6" descr="http://www.ruddstudio.com/wp-content/uploads/ITV_logo_1024.jpg">
            <a:extLst>
              <a:ext uri="{FF2B5EF4-FFF2-40B4-BE49-F238E27FC236}">
                <a16:creationId xmlns:a16="http://schemas.microsoft.com/office/drawing/2014/main" id="{61EAB8B0-DCFE-07FB-53CA-40985C0C04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188" y="1076549"/>
            <a:ext cx="3121465" cy="1754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Welcome to Sky Media - Sky Media">
            <a:extLst>
              <a:ext uri="{FF2B5EF4-FFF2-40B4-BE49-F238E27FC236}">
                <a16:creationId xmlns:a16="http://schemas.microsoft.com/office/drawing/2014/main" id="{23095398-1EE9-3530-D159-D98E1F847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309" y="1235992"/>
            <a:ext cx="3680609" cy="1424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AF5B4037-C13F-3452-7EAD-D08BDDC6F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9016" y="1066184"/>
            <a:ext cx="1305732" cy="1764368"/>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8D0B9ED6-7B3A-EDBC-9BB5-4A459498E3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961" y="2680517"/>
            <a:ext cx="2500118" cy="2305654"/>
          </a:xfrm>
          <a:prstGeom prst="rect">
            <a:avLst/>
          </a:prstGeom>
        </p:spPr>
      </p:pic>
    </p:spTree>
    <p:extLst>
      <p:ext uri="{BB962C8B-B14F-4D97-AF65-F5344CB8AC3E}">
        <p14:creationId xmlns:p14="http://schemas.microsoft.com/office/powerpoint/2010/main" val="38544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F6C2-D099-1E60-AF68-3BCADDCD9151}"/>
              </a:ext>
            </a:extLst>
          </p:cNvPr>
          <p:cNvSpPr>
            <a:spLocks noGrp="1"/>
          </p:cNvSpPr>
          <p:nvPr>
            <p:ph type="title"/>
          </p:nvPr>
        </p:nvSpPr>
        <p:spPr/>
        <p:txBody>
          <a:bodyPr/>
          <a:lstStyle/>
          <a:p>
            <a:r>
              <a:rPr lang="en-US" dirty="0"/>
              <a:t>The SVODs</a:t>
            </a:r>
            <a:endParaRPr lang="en-GB" dirty="0"/>
          </a:p>
        </p:txBody>
      </p:sp>
      <p:sp>
        <p:nvSpPr>
          <p:cNvPr id="3" name="Text Placeholder 2">
            <a:extLst>
              <a:ext uri="{FF2B5EF4-FFF2-40B4-BE49-F238E27FC236}">
                <a16:creationId xmlns:a16="http://schemas.microsoft.com/office/drawing/2014/main" id="{78EF4C73-7580-C50E-0684-99A42D4FD286}"/>
              </a:ext>
            </a:extLst>
          </p:cNvPr>
          <p:cNvSpPr>
            <a:spLocks noGrp="1"/>
          </p:cNvSpPr>
          <p:nvPr>
            <p:ph type="body" sz="quarter" idx="15"/>
          </p:nvPr>
        </p:nvSpPr>
        <p:spPr/>
        <p:txBody>
          <a:bodyPr/>
          <a:lstStyle/>
          <a:p>
            <a:endParaRPr lang="en-GB"/>
          </a:p>
        </p:txBody>
      </p:sp>
      <p:pic>
        <p:nvPicPr>
          <p:cNvPr id="1026" name="Picture 2">
            <a:extLst>
              <a:ext uri="{FF2B5EF4-FFF2-40B4-BE49-F238E27FC236}">
                <a16:creationId xmlns:a16="http://schemas.microsoft.com/office/drawing/2014/main" id="{F24BB8AD-D156-3305-8F7F-C53EADFEA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1319265"/>
            <a:ext cx="3022600" cy="1641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tflix transparent png, Netflix free png 19956195 PNG">
            <a:extLst>
              <a:ext uri="{FF2B5EF4-FFF2-40B4-BE49-F238E27FC236}">
                <a16:creationId xmlns:a16="http://schemas.microsoft.com/office/drawing/2014/main" id="{DB74E161-078F-9BE3-82C3-22820A00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628554"/>
            <a:ext cx="30226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FD8795-5F16-8584-0892-6A4544199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800" y="1590578"/>
            <a:ext cx="5054600" cy="15558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3F14DD8-DE28-E01C-C0D0-747E75A821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7450" y="3095086"/>
            <a:ext cx="3594100" cy="192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E8D1-1BA3-6093-6D1F-0F6C54269A34}"/>
              </a:ext>
            </a:extLst>
          </p:cNvPr>
          <p:cNvSpPr>
            <a:spLocks noGrp="1"/>
          </p:cNvSpPr>
          <p:nvPr>
            <p:ph type="title"/>
          </p:nvPr>
        </p:nvSpPr>
        <p:spPr/>
        <p:txBody>
          <a:bodyPr/>
          <a:lstStyle/>
          <a:p>
            <a:r>
              <a:rPr lang="en-US" dirty="0"/>
              <a:t>TV Buying Audiences</a:t>
            </a:r>
            <a:endParaRPr lang="en-GB" dirty="0"/>
          </a:p>
        </p:txBody>
      </p:sp>
      <p:sp>
        <p:nvSpPr>
          <p:cNvPr id="3" name="Text Placeholder 2">
            <a:extLst>
              <a:ext uri="{FF2B5EF4-FFF2-40B4-BE49-F238E27FC236}">
                <a16:creationId xmlns:a16="http://schemas.microsoft.com/office/drawing/2014/main" id="{C19D5CB5-3357-A458-A8D5-DB8E17353BF9}"/>
              </a:ext>
            </a:extLst>
          </p:cNvPr>
          <p:cNvSpPr>
            <a:spLocks noGrp="1"/>
          </p:cNvSpPr>
          <p:nvPr>
            <p:ph type="body" sz="quarter" idx="15"/>
          </p:nvPr>
        </p:nvSpPr>
        <p:spPr/>
        <p:txBody>
          <a:bodyPr/>
          <a:lstStyle/>
          <a:p>
            <a:endParaRPr lang="en-GB"/>
          </a:p>
        </p:txBody>
      </p:sp>
      <p:sp>
        <p:nvSpPr>
          <p:cNvPr id="4" name="Oval 3">
            <a:extLst>
              <a:ext uri="{FF2B5EF4-FFF2-40B4-BE49-F238E27FC236}">
                <a16:creationId xmlns:a16="http://schemas.microsoft.com/office/drawing/2014/main" id="{5831E1A6-86F2-CE75-39C2-E8E17DD0B237}"/>
              </a:ext>
            </a:extLst>
          </p:cNvPr>
          <p:cNvSpPr/>
          <p:nvPr/>
        </p:nvSpPr>
        <p:spPr>
          <a:xfrm>
            <a:off x="398252" y="1149907"/>
            <a:ext cx="2001329" cy="1974550"/>
          </a:xfrm>
          <a:prstGeom prst="ellipse">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364110A-A8E6-47FC-F6A7-CEA35E40501D}"/>
              </a:ext>
            </a:extLst>
          </p:cNvPr>
          <p:cNvSpPr/>
          <p:nvPr/>
        </p:nvSpPr>
        <p:spPr>
          <a:xfrm>
            <a:off x="9305025" y="1096239"/>
            <a:ext cx="2001329" cy="1974550"/>
          </a:xfrm>
          <a:prstGeom prst="ellipse">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D99878E-67A9-E59B-865D-17B6965F62A4}"/>
              </a:ext>
            </a:extLst>
          </p:cNvPr>
          <p:cNvSpPr/>
          <p:nvPr/>
        </p:nvSpPr>
        <p:spPr>
          <a:xfrm>
            <a:off x="4756030" y="1149907"/>
            <a:ext cx="2001329" cy="1974550"/>
          </a:xfrm>
          <a:prstGeom prst="ellipse">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344148E-9D64-7D22-F9D3-8C6A9B47BFFA}"/>
              </a:ext>
            </a:extLst>
          </p:cNvPr>
          <p:cNvSpPr txBox="1"/>
          <p:nvPr/>
        </p:nvSpPr>
        <p:spPr>
          <a:xfrm>
            <a:off x="600972" y="1967905"/>
            <a:ext cx="1595887" cy="338554"/>
          </a:xfrm>
          <a:prstGeom prst="rect">
            <a:avLst/>
          </a:prstGeom>
          <a:noFill/>
        </p:spPr>
        <p:txBody>
          <a:bodyPr wrap="square" rtlCol="0">
            <a:spAutoFit/>
          </a:bodyPr>
          <a:lstStyle/>
          <a:p>
            <a:pPr algn="ctr"/>
            <a:r>
              <a:rPr lang="en-US" sz="1600" dirty="0">
                <a:solidFill>
                  <a:schemeClr val="bg1"/>
                </a:solidFill>
              </a:rPr>
              <a:t>Broads</a:t>
            </a:r>
            <a:endParaRPr lang="en-GB" sz="1600" dirty="0" err="1">
              <a:solidFill>
                <a:schemeClr val="bg1"/>
              </a:solidFill>
            </a:endParaRPr>
          </a:p>
        </p:txBody>
      </p:sp>
      <p:sp>
        <p:nvSpPr>
          <p:cNvPr id="8" name="TextBox 7">
            <a:extLst>
              <a:ext uri="{FF2B5EF4-FFF2-40B4-BE49-F238E27FC236}">
                <a16:creationId xmlns:a16="http://schemas.microsoft.com/office/drawing/2014/main" id="{C9A7397C-4E30-239B-8BAE-3F391B36CB70}"/>
              </a:ext>
            </a:extLst>
          </p:cNvPr>
          <p:cNvSpPr txBox="1"/>
          <p:nvPr/>
        </p:nvSpPr>
        <p:spPr>
          <a:xfrm>
            <a:off x="4958750" y="1914237"/>
            <a:ext cx="1595887" cy="338554"/>
          </a:xfrm>
          <a:prstGeom prst="rect">
            <a:avLst/>
          </a:prstGeom>
          <a:noFill/>
        </p:spPr>
        <p:txBody>
          <a:bodyPr wrap="square" rtlCol="0">
            <a:spAutoFit/>
          </a:bodyPr>
          <a:lstStyle/>
          <a:p>
            <a:pPr algn="ctr"/>
            <a:r>
              <a:rPr lang="en-US" sz="1600" dirty="0" err="1">
                <a:solidFill>
                  <a:schemeClr val="bg1"/>
                </a:solidFill>
              </a:rPr>
              <a:t>Upmarkets</a:t>
            </a:r>
            <a:endParaRPr lang="en-GB" sz="1600" dirty="0" err="1">
              <a:solidFill>
                <a:schemeClr val="bg1"/>
              </a:solidFill>
            </a:endParaRPr>
          </a:p>
        </p:txBody>
      </p:sp>
      <p:sp>
        <p:nvSpPr>
          <p:cNvPr id="9" name="TextBox 8">
            <a:extLst>
              <a:ext uri="{FF2B5EF4-FFF2-40B4-BE49-F238E27FC236}">
                <a16:creationId xmlns:a16="http://schemas.microsoft.com/office/drawing/2014/main" id="{118E089B-D856-A3F5-D465-8B2E7C638763}"/>
              </a:ext>
            </a:extLst>
          </p:cNvPr>
          <p:cNvSpPr txBox="1"/>
          <p:nvPr/>
        </p:nvSpPr>
        <p:spPr>
          <a:xfrm>
            <a:off x="9507747" y="1914237"/>
            <a:ext cx="1595887" cy="338554"/>
          </a:xfrm>
          <a:prstGeom prst="rect">
            <a:avLst/>
          </a:prstGeom>
          <a:noFill/>
        </p:spPr>
        <p:txBody>
          <a:bodyPr wrap="square" rtlCol="0">
            <a:spAutoFit/>
          </a:bodyPr>
          <a:lstStyle/>
          <a:p>
            <a:pPr algn="ctr"/>
            <a:r>
              <a:rPr lang="en-US" sz="1600" dirty="0">
                <a:solidFill>
                  <a:schemeClr val="bg1"/>
                </a:solidFill>
              </a:rPr>
              <a:t>Youngs</a:t>
            </a:r>
            <a:endParaRPr lang="en-GB" sz="1600" dirty="0" err="1">
              <a:solidFill>
                <a:schemeClr val="bg1"/>
              </a:solidFill>
            </a:endParaRPr>
          </a:p>
        </p:txBody>
      </p:sp>
      <p:sp>
        <p:nvSpPr>
          <p:cNvPr id="10" name="TextBox 9">
            <a:extLst>
              <a:ext uri="{FF2B5EF4-FFF2-40B4-BE49-F238E27FC236}">
                <a16:creationId xmlns:a16="http://schemas.microsoft.com/office/drawing/2014/main" id="{43FB5AE8-8D4E-49CA-2E18-0F8248FD1DC4}"/>
              </a:ext>
            </a:extLst>
          </p:cNvPr>
          <p:cNvSpPr txBox="1"/>
          <p:nvPr/>
        </p:nvSpPr>
        <p:spPr>
          <a:xfrm>
            <a:off x="398252" y="3321170"/>
            <a:ext cx="2001329" cy="1815882"/>
          </a:xfrm>
          <a:prstGeom prst="rect">
            <a:avLst/>
          </a:prstGeom>
          <a:noFill/>
        </p:spPr>
        <p:txBody>
          <a:bodyPr wrap="square" rtlCol="0">
            <a:spAutoFit/>
          </a:bodyPr>
          <a:lstStyle/>
          <a:p>
            <a:pPr algn="ctr"/>
            <a:r>
              <a:rPr lang="en-US" sz="1600" dirty="0">
                <a:solidFill>
                  <a:schemeClr val="bg2"/>
                </a:solidFill>
              </a:rPr>
              <a:t>Adults</a:t>
            </a:r>
          </a:p>
          <a:p>
            <a:pPr algn="ctr"/>
            <a:r>
              <a:rPr lang="en-US" sz="1600" dirty="0">
                <a:solidFill>
                  <a:schemeClr val="bg2"/>
                </a:solidFill>
              </a:rPr>
              <a:t>Women</a:t>
            </a:r>
          </a:p>
          <a:p>
            <a:pPr algn="ctr"/>
            <a:r>
              <a:rPr lang="en-US" sz="1600" dirty="0">
                <a:solidFill>
                  <a:schemeClr val="bg2"/>
                </a:solidFill>
              </a:rPr>
              <a:t>Men</a:t>
            </a:r>
          </a:p>
          <a:p>
            <a:pPr algn="ctr"/>
            <a:r>
              <a:rPr lang="en-US" sz="1600" dirty="0">
                <a:solidFill>
                  <a:schemeClr val="bg2"/>
                </a:solidFill>
              </a:rPr>
              <a:t>Kids</a:t>
            </a:r>
          </a:p>
          <a:p>
            <a:pPr algn="ctr"/>
            <a:r>
              <a:rPr lang="en-US" sz="1600" dirty="0">
                <a:solidFill>
                  <a:schemeClr val="bg2"/>
                </a:solidFill>
              </a:rPr>
              <a:t>Housepersons</a:t>
            </a:r>
          </a:p>
          <a:p>
            <a:pPr algn="ctr"/>
            <a:r>
              <a:rPr lang="en-US" sz="1600" dirty="0">
                <a:solidFill>
                  <a:schemeClr val="bg2"/>
                </a:solidFill>
              </a:rPr>
              <a:t>Housepersons with Kids</a:t>
            </a:r>
            <a:endParaRPr lang="en-GB" sz="1600" dirty="0" err="1">
              <a:solidFill>
                <a:schemeClr val="bg2"/>
              </a:solidFill>
            </a:endParaRPr>
          </a:p>
        </p:txBody>
      </p:sp>
      <p:sp>
        <p:nvSpPr>
          <p:cNvPr id="11" name="TextBox 10">
            <a:extLst>
              <a:ext uri="{FF2B5EF4-FFF2-40B4-BE49-F238E27FC236}">
                <a16:creationId xmlns:a16="http://schemas.microsoft.com/office/drawing/2014/main" id="{DE001ABA-D07A-E32E-ABCA-5F90142B4C4B}"/>
              </a:ext>
            </a:extLst>
          </p:cNvPr>
          <p:cNvSpPr txBox="1"/>
          <p:nvPr/>
        </p:nvSpPr>
        <p:spPr>
          <a:xfrm>
            <a:off x="4846606" y="3205871"/>
            <a:ext cx="2001329" cy="1323439"/>
          </a:xfrm>
          <a:prstGeom prst="rect">
            <a:avLst/>
          </a:prstGeom>
          <a:noFill/>
        </p:spPr>
        <p:txBody>
          <a:bodyPr wrap="square" rtlCol="0">
            <a:spAutoFit/>
          </a:bodyPr>
          <a:lstStyle/>
          <a:p>
            <a:pPr algn="ctr"/>
            <a:r>
              <a:rPr lang="en-US" sz="1600" dirty="0">
                <a:solidFill>
                  <a:schemeClr val="bg2"/>
                </a:solidFill>
              </a:rPr>
              <a:t>ABC1Adults</a:t>
            </a:r>
          </a:p>
          <a:p>
            <a:pPr algn="ctr"/>
            <a:r>
              <a:rPr lang="en-US" sz="1600" dirty="0">
                <a:solidFill>
                  <a:schemeClr val="bg2"/>
                </a:solidFill>
              </a:rPr>
              <a:t>ABC1Men</a:t>
            </a:r>
          </a:p>
          <a:p>
            <a:pPr algn="ctr"/>
            <a:r>
              <a:rPr lang="en-US" sz="1600" dirty="0">
                <a:solidFill>
                  <a:schemeClr val="bg2"/>
                </a:solidFill>
              </a:rPr>
              <a:t>ABC1Women</a:t>
            </a:r>
          </a:p>
          <a:p>
            <a:pPr algn="ctr"/>
            <a:r>
              <a:rPr lang="en-US" sz="1600" dirty="0">
                <a:solidFill>
                  <a:schemeClr val="bg2"/>
                </a:solidFill>
              </a:rPr>
              <a:t>ABC1 Housepersons</a:t>
            </a:r>
            <a:endParaRPr lang="en-GB" sz="1600" dirty="0" err="1">
              <a:solidFill>
                <a:schemeClr val="bg2"/>
              </a:solidFill>
            </a:endParaRPr>
          </a:p>
        </p:txBody>
      </p:sp>
      <p:sp>
        <p:nvSpPr>
          <p:cNvPr id="12" name="TextBox 11">
            <a:extLst>
              <a:ext uri="{FF2B5EF4-FFF2-40B4-BE49-F238E27FC236}">
                <a16:creationId xmlns:a16="http://schemas.microsoft.com/office/drawing/2014/main" id="{29491A31-5E66-A0B3-7170-AAD383314945}"/>
              </a:ext>
            </a:extLst>
          </p:cNvPr>
          <p:cNvSpPr txBox="1"/>
          <p:nvPr/>
        </p:nvSpPr>
        <p:spPr>
          <a:xfrm>
            <a:off x="9305027" y="3088596"/>
            <a:ext cx="2001329" cy="830997"/>
          </a:xfrm>
          <a:prstGeom prst="rect">
            <a:avLst/>
          </a:prstGeom>
          <a:noFill/>
        </p:spPr>
        <p:txBody>
          <a:bodyPr wrap="square" rtlCol="0">
            <a:spAutoFit/>
          </a:bodyPr>
          <a:lstStyle/>
          <a:p>
            <a:pPr algn="ctr"/>
            <a:r>
              <a:rPr lang="en-US" sz="1600" dirty="0">
                <a:solidFill>
                  <a:schemeClr val="bg2"/>
                </a:solidFill>
              </a:rPr>
              <a:t>Adult1634</a:t>
            </a:r>
          </a:p>
          <a:p>
            <a:pPr algn="ctr"/>
            <a:r>
              <a:rPr lang="en-US" sz="1600" dirty="0">
                <a:solidFill>
                  <a:schemeClr val="bg2"/>
                </a:solidFill>
              </a:rPr>
              <a:t>Women1634</a:t>
            </a:r>
          </a:p>
          <a:p>
            <a:pPr algn="ctr"/>
            <a:r>
              <a:rPr lang="en-US" sz="1600" dirty="0">
                <a:solidFill>
                  <a:schemeClr val="bg2"/>
                </a:solidFill>
              </a:rPr>
              <a:t>Men1634</a:t>
            </a:r>
            <a:endParaRPr lang="en-GB" sz="1600" dirty="0" err="1">
              <a:solidFill>
                <a:schemeClr val="bg2"/>
              </a:solidFill>
            </a:endParaRPr>
          </a:p>
        </p:txBody>
      </p:sp>
    </p:spTree>
    <p:extLst>
      <p:ext uri="{BB962C8B-B14F-4D97-AF65-F5344CB8AC3E}">
        <p14:creationId xmlns:p14="http://schemas.microsoft.com/office/powerpoint/2010/main" val="126478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382E-6B1F-103C-96CB-3FC066ADFAD0}"/>
              </a:ext>
            </a:extLst>
          </p:cNvPr>
          <p:cNvSpPr>
            <a:spLocks noGrp="1"/>
          </p:cNvSpPr>
          <p:nvPr>
            <p:ph type="title"/>
          </p:nvPr>
        </p:nvSpPr>
        <p:spPr/>
        <p:txBody>
          <a:bodyPr/>
          <a:lstStyle/>
          <a:p>
            <a:r>
              <a:rPr lang="en-US" dirty="0"/>
              <a:t>Linear Spot</a:t>
            </a:r>
            <a:endParaRPr lang="en-GB" dirty="0"/>
          </a:p>
        </p:txBody>
      </p:sp>
      <p:sp>
        <p:nvSpPr>
          <p:cNvPr id="3" name="Text Placeholder 2">
            <a:extLst>
              <a:ext uri="{FF2B5EF4-FFF2-40B4-BE49-F238E27FC236}">
                <a16:creationId xmlns:a16="http://schemas.microsoft.com/office/drawing/2014/main" id="{52874E0F-AB26-5FA5-68C8-242B9C0FE247}"/>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Typical ad breaks across TV. </a:t>
            </a:r>
          </a:p>
          <a:p>
            <a:pPr marL="285750" indent="-285750">
              <a:buFont typeface="Arial" panose="020B0604020202020204" pitchFamily="34" charset="0"/>
              <a:buChar char="•"/>
            </a:pPr>
            <a:r>
              <a:rPr lang="en-US" dirty="0"/>
              <a:t>Brought in advance of the month starting. </a:t>
            </a:r>
          </a:p>
          <a:p>
            <a:pPr marL="285750" indent="-285750">
              <a:buFont typeface="Arial" panose="020B0604020202020204" pitchFamily="34" charset="0"/>
              <a:buChar char="•"/>
            </a:pPr>
            <a:r>
              <a:rPr lang="en-US" dirty="0"/>
              <a:t>Brought against sociodemographic audiences.</a:t>
            </a:r>
          </a:p>
          <a:p>
            <a:pPr marL="285750" indent="-285750">
              <a:buFont typeface="Arial" panose="020B0604020202020204" pitchFamily="34" charset="0"/>
              <a:buChar char="•"/>
            </a:pPr>
            <a:r>
              <a:rPr lang="en-US" dirty="0"/>
              <a:t>Brought against impacts and TVRs.</a:t>
            </a:r>
          </a:p>
          <a:p>
            <a:pPr marL="285750" indent="-285750">
              <a:buFont typeface="Arial" panose="020B0604020202020204" pitchFamily="34" charset="0"/>
              <a:buChar char="•"/>
            </a:pPr>
            <a:r>
              <a:rPr lang="en-US" dirty="0"/>
              <a:t>You can select programming which matters the most.</a:t>
            </a:r>
          </a:p>
          <a:p>
            <a:pPr marL="285750" indent="-285750">
              <a:buFont typeface="Arial" panose="020B0604020202020204" pitchFamily="34" charset="0"/>
              <a:buChar char="•"/>
            </a:pPr>
            <a:r>
              <a:rPr lang="en-US" dirty="0"/>
              <a:t>Can be brought across regions to make the budget go further.</a:t>
            </a:r>
          </a:p>
          <a:p>
            <a:pPr marL="285750" indent="-285750">
              <a:buFont typeface="Arial" panose="020B0604020202020204" pitchFamily="34" charset="0"/>
              <a:buChar char="•"/>
            </a:pPr>
            <a:r>
              <a:rPr lang="en-US" dirty="0"/>
              <a:t>Pricing changes on supply and demand.</a:t>
            </a:r>
          </a:p>
          <a:p>
            <a:endParaRPr lang="en-US" dirty="0"/>
          </a:p>
          <a:p>
            <a:endParaRPr lang="en-GB" dirty="0"/>
          </a:p>
        </p:txBody>
      </p:sp>
      <p:pic>
        <p:nvPicPr>
          <p:cNvPr id="7" name="Picture Placeholder 6" descr="A person biting a toy&#10;&#10;Description automatically generated">
            <a:extLst>
              <a:ext uri="{FF2B5EF4-FFF2-40B4-BE49-F238E27FC236}">
                <a16:creationId xmlns:a16="http://schemas.microsoft.com/office/drawing/2014/main" id="{4D614676-5C7B-9D48-C55D-70281F117DC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7894" y="0"/>
            <a:ext cx="6184106" cy="5948364"/>
          </a:xfrm>
        </p:spPr>
      </p:pic>
      <p:sp>
        <p:nvSpPr>
          <p:cNvPr id="5" name="Text Placeholder 4">
            <a:extLst>
              <a:ext uri="{FF2B5EF4-FFF2-40B4-BE49-F238E27FC236}">
                <a16:creationId xmlns:a16="http://schemas.microsoft.com/office/drawing/2014/main" id="{F8BD3F9F-59EA-3868-5C11-207D98A62060}"/>
              </a:ext>
            </a:extLst>
          </p:cNvPr>
          <p:cNvSpPr>
            <a:spLocks noGrp="1"/>
          </p:cNvSpPr>
          <p:nvPr>
            <p:ph type="body" sz="quarter" idx="15"/>
          </p:nvPr>
        </p:nvSpPr>
        <p:spPr/>
        <p:txBody>
          <a:bodyPr/>
          <a:lstStyle/>
          <a:p>
            <a:endParaRPr lang="en-GB"/>
          </a:p>
        </p:txBody>
      </p:sp>
      <p:sp>
        <p:nvSpPr>
          <p:cNvPr id="8" name="TextBox 7">
            <a:extLst>
              <a:ext uri="{FF2B5EF4-FFF2-40B4-BE49-F238E27FC236}">
                <a16:creationId xmlns:a16="http://schemas.microsoft.com/office/drawing/2014/main" id="{B499F277-6C7F-0AB9-BE9A-40036E7A6EEA}"/>
              </a:ext>
            </a:extLst>
          </p:cNvPr>
          <p:cNvSpPr txBox="1"/>
          <p:nvPr/>
        </p:nvSpPr>
        <p:spPr>
          <a:xfrm rot="16200000">
            <a:off x="10446106" y="4243517"/>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Milliways</a:t>
            </a:r>
            <a:r>
              <a:rPr kumimoji="0" lang="en-US" sz="1000" b="0" i="0" u="none" strike="noStrike" kern="1200" cap="none" spc="0" normalizeH="0" baseline="0" noProof="0" dirty="0">
                <a:ln>
                  <a:noFill/>
                </a:ln>
                <a:solidFill>
                  <a:prstClr val="white"/>
                </a:solidFill>
                <a:effectLst/>
                <a:uLnTx/>
                <a:uFillTx/>
                <a:latin typeface="Arial"/>
                <a:ea typeface="+mn-ea"/>
                <a:cs typeface="+mn-cs"/>
              </a:rPr>
              <a:t>, ‘Strange, isn’t it’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1576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54B9-3D89-E3B6-FF4C-BAE3F7771A53}"/>
              </a:ext>
            </a:extLst>
          </p:cNvPr>
          <p:cNvSpPr>
            <a:spLocks noGrp="1"/>
          </p:cNvSpPr>
          <p:nvPr>
            <p:ph type="title"/>
          </p:nvPr>
        </p:nvSpPr>
        <p:spPr/>
        <p:txBody>
          <a:bodyPr/>
          <a:lstStyle/>
          <a:p>
            <a:r>
              <a:rPr lang="en-US" dirty="0"/>
              <a:t>BVOD</a:t>
            </a:r>
            <a:endParaRPr lang="en-GB" dirty="0"/>
          </a:p>
        </p:txBody>
      </p:sp>
      <p:sp>
        <p:nvSpPr>
          <p:cNvPr id="3" name="Text Placeholder 2">
            <a:extLst>
              <a:ext uri="{FF2B5EF4-FFF2-40B4-BE49-F238E27FC236}">
                <a16:creationId xmlns:a16="http://schemas.microsoft.com/office/drawing/2014/main" id="{78685038-D7A1-2E18-F321-7C7559F34A33}"/>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Spots are before or during streamed content</a:t>
            </a:r>
          </a:p>
          <a:p>
            <a:pPr marL="285750" indent="-285750">
              <a:buFont typeface="Arial" panose="020B0604020202020204" pitchFamily="34" charset="0"/>
              <a:buChar char="•"/>
            </a:pPr>
            <a:r>
              <a:rPr lang="en-US" dirty="0"/>
              <a:t>Can be brought in month depended on inventory.</a:t>
            </a:r>
          </a:p>
          <a:p>
            <a:pPr marL="285750" indent="-285750">
              <a:buFont typeface="Arial" panose="020B0604020202020204" pitchFamily="34" charset="0"/>
              <a:buChar char="•"/>
            </a:pPr>
            <a:r>
              <a:rPr lang="en-US" dirty="0"/>
              <a:t>Brought against sociodemographic audience and genre. </a:t>
            </a:r>
          </a:p>
          <a:p>
            <a:pPr marL="285750" indent="-285750">
              <a:buFont typeface="Arial" panose="020B0604020202020204" pitchFamily="34" charset="0"/>
              <a:buChar char="•"/>
            </a:pPr>
            <a:r>
              <a:rPr lang="en-US" dirty="0"/>
              <a:t>Brought against impressions not impacts.</a:t>
            </a:r>
          </a:p>
          <a:p>
            <a:pPr marL="285750" indent="-285750">
              <a:buFont typeface="Arial" panose="020B0604020202020204" pitchFamily="34" charset="0"/>
              <a:buChar char="•"/>
            </a:pPr>
            <a:r>
              <a:rPr lang="en-US" dirty="0"/>
              <a:t>Leverageable against held data.</a:t>
            </a:r>
          </a:p>
          <a:p>
            <a:pPr marL="285750" indent="-285750">
              <a:buFont typeface="Arial" panose="020B0604020202020204" pitchFamily="34" charset="0"/>
              <a:buChar char="•"/>
            </a:pPr>
            <a:r>
              <a:rPr lang="en-US" dirty="0"/>
              <a:t>Ad innovation is easily accessible.</a:t>
            </a:r>
          </a:p>
          <a:p>
            <a:pPr marL="285750" indent="-285750">
              <a:buFont typeface="Arial" panose="020B0604020202020204" pitchFamily="34" charset="0"/>
              <a:buChar char="•"/>
            </a:pPr>
            <a:r>
              <a:rPr lang="en-US" dirty="0"/>
              <a:t>Programming is randomly assigned based on targets.</a:t>
            </a:r>
          </a:p>
          <a:p>
            <a:endParaRPr lang="en-US" dirty="0"/>
          </a:p>
          <a:p>
            <a:endParaRPr lang="en-GB" dirty="0"/>
          </a:p>
        </p:txBody>
      </p:sp>
      <p:pic>
        <p:nvPicPr>
          <p:cNvPr id="7" name="Picture Placeholder 6" descr="A person in a blue shirt&#10;&#10;Description automatically generated">
            <a:extLst>
              <a:ext uri="{FF2B5EF4-FFF2-40B4-BE49-F238E27FC236}">
                <a16:creationId xmlns:a16="http://schemas.microsoft.com/office/drawing/2014/main" id="{57698BCA-E0E6-C3A9-7C00-2C2FE5D6AD2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019" r="11019"/>
          <a:stretch>
            <a:fillRect/>
          </a:stretch>
        </p:blipFill>
        <p:spPr/>
      </p:pic>
      <p:sp>
        <p:nvSpPr>
          <p:cNvPr id="5" name="Text Placeholder 4">
            <a:extLst>
              <a:ext uri="{FF2B5EF4-FFF2-40B4-BE49-F238E27FC236}">
                <a16:creationId xmlns:a16="http://schemas.microsoft.com/office/drawing/2014/main" id="{AD610B34-BCEF-2724-09E5-1BB6C6269727}"/>
              </a:ext>
            </a:extLst>
          </p:cNvPr>
          <p:cNvSpPr>
            <a:spLocks noGrp="1"/>
          </p:cNvSpPr>
          <p:nvPr>
            <p:ph type="body" sz="quarter" idx="15"/>
          </p:nvPr>
        </p:nvSpPr>
        <p:spPr/>
        <p:txBody>
          <a:bodyPr/>
          <a:lstStyle/>
          <a:p>
            <a:endParaRPr lang="en-GB"/>
          </a:p>
        </p:txBody>
      </p:sp>
      <p:sp>
        <p:nvSpPr>
          <p:cNvPr id="8" name="TextBox 7">
            <a:extLst>
              <a:ext uri="{FF2B5EF4-FFF2-40B4-BE49-F238E27FC236}">
                <a16:creationId xmlns:a16="http://schemas.microsoft.com/office/drawing/2014/main" id="{DC7DCE3F-C8D0-01F1-98FF-FF51CC1519D8}"/>
              </a:ext>
            </a:extLst>
          </p:cNvPr>
          <p:cNvSpPr txBox="1"/>
          <p:nvPr/>
        </p:nvSpPr>
        <p:spPr>
          <a:xfrm rot="16200000">
            <a:off x="10446106" y="4055557"/>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Tesco, ‘Ice’</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3237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dirty="0"/>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Thinkbox is the marketing body for commercial TV in the UK, in all its forms. It works with the marketing community with a single ambition: </a:t>
            </a:r>
            <a:r>
              <a:rPr kumimoji="0" lang="en-GB" sz="1800" b="1" i="0" u="none" strike="noStrike" kern="1200" cap="none" spc="0" normalizeH="0" baseline="0" noProof="0" dirty="0">
                <a:ln>
                  <a:noFill/>
                </a:ln>
                <a:solidFill>
                  <a:srgbClr val="4D4D4D"/>
                </a:solidFill>
                <a:effectLst/>
                <a:uLnTx/>
                <a:uFillTx/>
                <a:latin typeface="Arial"/>
                <a:ea typeface="+mn-ea"/>
                <a:cs typeface="+mn-cs"/>
              </a:rPr>
              <a:t>to help advertisers get the best out of today’s TV.</a:t>
            </a:r>
            <a:endParaRPr kumimoji="0" lang="en-GB" sz="1600" b="1" i="0" u="none" strike="noStrike" kern="1200" cap="none" spc="0" normalizeH="0" baseline="0" noProof="0" dirty="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446545" y="1835112"/>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Main shareholders</a:t>
            </a:r>
          </a:p>
        </p:txBody>
      </p:sp>
      <p:pic>
        <p:nvPicPr>
          <p:cNvPr id="15" name="Picture 6" descr="http://www.ruddstudio.com/wp-content/uploads/ITV_logo_1024.jpg">
            <a:extLst>
              <a:ext uri="{FF2B5EF4-FFF2-40B4-BE49-F238E27FC236}">
                <a16:creationId xmlns:a16="http://schemas.microsoft.com/office/drawing/2014/main" id="{88D6F249-31D1-402E-95AC-9DE76018E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54" y="2555183"/>
            <a:ext cx="1831601" cy="102920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236B889-C599-4F6A-973E-FECC059D1138}"/>
              </a:ext>
            </a:extLst>
          </p:cNvPr>
          <p:cNvCxnSpPr/>
          <p:nvPr/>
        </p:nvCxnSpPr>
        <p:spPr>
          <a:xfrm>
            <a:off x="41995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294358" y="1887325"/>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p:nvPr/>
        </p:nvCxnSpPr>
        <p:spPr>
          <a:xfrm>
            <a:off x="922527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326" y="5196288"/>
            <a:ext cx="937745" cy="6536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45F7812-3E44-46CD-B9FD-E5D1BC4FCC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479" y="3073462"/>
            <a:ext cx="1134232" cy="662580"/>
          </a:xfrm>
          <a:prstGeom prst="rect">
            <a:avLst/>
          </a:prstGeom>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6">
            <a:extLst>
              <a:ext uri="{28A0092B-C50C-407E-A947-70E740481C1C}">
                <a14:useLocalDpi xmlns:a14="http://schemas.microsoft.com/office/drawing/2010/main" val="0"/>
              </a:ext>
            </a:extLst>
          </a:blip>
          <a:srcRect t="16321" b="15829"/>
          <a:stretch/>
        </p:blipFill>
        <p:spPr>
          <a:xfrm>
            <a:off x="7815799" y="2979662"/>
            <a:ext cx="1143692" cy="603638"/>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7604896" y="2139301"/>
            <a:ext cx="1255368" cy="694339"/>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792124" y="1936156"/>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8983" y="3316449"/>
            <a:ext cx="1817934" cy="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615" y="2383814"/>
            <a:ext cx="1563657" cy="40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4876" y="3968554"/>
            <a:ext cx="1109858" cy="62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003" y="3490638"/>
            <a:ext cx="2952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7202" y="5342772"/>
            <a:ext cx="2099922" cy="427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CCE7D523-FD3E-3031-6371-04A0456CFC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003" y="2454164"/>
            <a:ext cx="802657" cy="1084589"/>
          </a:xfrm>
          <a:prstGeom prst="rect">
            <a:avLst/>
          </a:prstGeom>
        </p:spPr>
      </p:pic>
      <p:pic>
        <p:nvPicPr>
          <p:cNvPr id="3" name="Picture 2" descr="Netflix | Brand Assets | Logos">
            <a:extLst>
              <a:ext uri="{FF2B5EF4-FFF2-40B4-BE49-F238E27FC236}">
                <a16:creationId xmlns:a16="http://schemas.microsoft.com/office/drawing/2014/main" id="{3ECD98B5-FB80-AD71-40AB-1A6E5773FE3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493" t="29985" r="16185" b="31233"/>
          <a:stretch/>
        </p:blipFill>
        <p:spPr bwMode="auto">
          <a:xfrm>
            <a:off x="6002938" y="3867927"/>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BC7CA5-9F70-02E7-0482-926B38CBE8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2024" y="3217548"/>
            <a:ext cx="1462699" cy="3693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BBF035-68D7-2B32-774A-3BCA017F50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9722" y="4386151"/>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1A37A903-82AA-D7FC-96B5-9836849B47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4506" y="4538874"/>
            <a:ext cx="951889" cy="594132"/>
          </a:xfrm>
          <a:prstGeom prst="rect">
            <a:avLst/>
          </a:prstGeom>
        </p:spPr>
      </p:pic>
      <p:pic>
        <p:nvPicPr>
          <p:cNvPr id="5" name="Picture 4">
            <a:extLst>
              <a:ext uri="{FF2B5EF4-FFF2-40B4-BE49-F238E27FC236}">
                <a16:creationId xmlns:a16="http://schemas.microsoft.com/office/drawing/2014/main" id="{6EA669D3-4609-AA94-E182-0A90ED81829F}"/>
              </a:ext>
            </a:extLst>
          </p:cNvPr>
          <p:cNvPicPr>
            <a:picLocks noChangeAspect="1"/>
          </p:cNvPicPr>
          <p:nvPr/>
        </p:nvPicPr>
        <p:blipFill rotWithShape="1">
          <a:blip r:embed="rId18"/>
          <a:srcRect l="-2666" t="27494" r="2666" b="27134"/>
          <a:stretch/>
        </p:blipFill>
        <p:spPr>
          <a:xfrm>
            <a:off x="7604896" y="3694299"/>
            <a:ext cx="1355540" cy="615045"/>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D7F683BB-5D5F-0605-A6A2-62F57E6D01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2692" y="4547471"/>
            <a:ext cx="1548698" cy="1428237"/>
          </a:xfrm>
          <a:prstGeom prst="rect">
            <a:avLst/>
          </a:prstGeom>
        </p:spPr>
      </p:pic>
      <p:pic>
        <p:nvPicPr>
          <p:cNvPr id="13" name="Picture 12" descr="A logo of a company&#10;&#10;Description automatically generated">
            <a:extLst>
              <a:ext uri="{FF2B5EF4-FFF2-40B4-BE49-F238E27FC236}">
                <a16:creationId xmlns:a16="http://schemas.microsoft.com/office/drawing/2014/main" id="{AE726646-D184-7256-34B5-63D703E0FA60}"/>
              </a:ext>
            </a:extLst>
          </p:cNvPr>
          <p:cNvPicPr>
            <a:picLocks noChangeAspect="1"/>
          </p:cNvPicPr>
          <p:nvPr/>
        </p:nvPicPr>
        <p:blipFill>
          <a:blip r:embed="rId20">
            <a:extLst>
              <a:ext uri="{28A0092B-C50C-407E-A947-70E740481C1C}">
                <a14:useLocalDpi xmlns:a14="http://schemas.microsoft.com/office/drawing/2010/main" val="0"/>
              </a:ext>
            </a:extLst>
          </a:blip>
          <a:srcRect t="11856" b="14757"/>
          <a:stretch/>
        </p:blipFill>
        <p:spPr>
          <a:xfrm>
            <a:off x="6275214" y="2293308"/>
            <a:ext cx="1079937" cy="792526"/>
          </a:xfrm>
          <a:prstGeom prst="rect">
            <a:avLst/>
          </a:prstGeom>
        </p:spPr>
      </p:pic>
      <p:pic>
        <p:nvPicPr>
          <p:cNvPr id="12" name="Picture 11" descr="A white number on a red circle&#10;&#10;Description automatically generated">
            <a:extLst>
              <a:ext uri="{FF2B5EF4-FFF2-40B4-BE49-F238E27FC236}">
                <a16:creationId xmlns:a16="http://schemas.microsoft.com/office/drawing/2014/main" id="{A678FB12-80BF-1A6B-184F-8771F858D14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13766" y="4869382"/>
            <a:ext cx="873875" cy="873875"/>
          </a:xfrm>
          <a:prstGeom prst="rect">
            <a:avLst/>
          </a:prstGeom>
        </p:spPr>
      </p:pic>
    </p:spTree>
    <p:extLst>
      <p:ext uri="{BB962C8B-B14F-4D97-AF65-F5344CB8AC3E}">
        <p14:creationId xmlns:p14="http://schemas.microsoft.com/office/powerpoint/2010/main" val="11305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7DBB2-A487-3CC6-3B3E-DFBBF0ED8B01}"/>
              </a:ext>
            </a:extLst>
          </p:cNvPr>
          <p:cNvSpPr>
            <a:spLocks noGrp="1"/>
          </p:cNvSpPr>
          <p:nvPr>
            <p:ph type="ctrTitle"/>
          </p:nvPr>
        </p:nvSpPr>
        <p:spPr/>
        <p:txBody>
          <a:bodyPr/>
          <a:lstStyle/>
          <a:p>
            <a:endParaRPr lang="en-GB"/>
          </a:p>
        </p:txBody>
      </p:sp>
      <p:sp>
        <p:nvSpPr>
          <p:cNvPr id="4" name="Text Placeholder 3">
            <a:extLst>
              <a:ext uri="{FF2B5EF4-FFF2-40B4-BE49-F238E27FC236}">
                <a16:creationId xmlns:a16="http://schemas.microsoft.com/office/drawing/2014/main" id="{13641844-670E-16A8-422E-B954D141D053}"/>
              </a:ext>
            </a:extLst>
          </p:cNvPr>
          <p:cNvSpPr>
            <a:spLocks noGrp="1"/>
          </p:cNvSpPr>
          <p:nvPr>
            <p:ph type="body" sz="quarter" idx="14"/>
          </p:nvPr>
        </p:nvSpPr>
        <p:spPr/>
        <p:txBody>
          <a:bodyPr/>
          <a:lstStyle/>
          <a:p>
            <a:endParaRPr lang="en-GB"/>
          </a:p>
        </p:txBody>
      </p:sp>
      <p:pic>
        <p:nvPicPr>
          <p:cNvPr id="1026" name="Picture 2" descr="Gogglebox: Series 19 Episode 1 - All 4">
            <a:extLst>
              <a:ext uri="{FF2B5EF4-FFF2-40B4-BE49-F238E27FC236}">
                <a16:creationId xmlns:a16="http://schemas.microsoft.com/office/drawing/2014/main" id="{F4CE2BA7-7606-335A-30FD-CDBB531AB0D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05F1488-77EB-3D39-2BD9-D6A9E85279B1}"/>
              </a:ext>
            </a:extLst>
          </p:cNvPr>
          <p:cNvPicPr>
            <a:picLocks noChangeAspect="1"/>
          </p:cNvPicPr>
          <p:nvPr/>
        </p:nvPicPr>
        <p:blipFill>
          <a:blip r:embed="rId4"/>
          <a:stretch>
            <a:fillRect/>
          </a:stretch>
        </p:blipFill>
        <p:spPr>
          <a:xfrm>
            <a:off x="-4912" y="-4916"/>
            <a:ext cx="12192000" cy="6857999"/>
          </a:xfrm>
          <a:prstGeom prst="rect">
            <a:avLst/>
          </a:prstGeom>
        </p:spPr>
      </p:pic>
      <p:sp>
        <p:nvSpPr>
          <p:cNvPr id="7" name="Title 1">
            <a:extLst>
              <a:ext uri="{FF2B5EF4-FFF2-40B4-BE49-F238E27FC236}">
                <a16:creationId xmlns:a16="http://schemas.microsoft.com/office/drawing/2014/main" id="{86B4A7E4-31CF-71F3-70F4-E520BD0E39A0}"/>
              </a:ext>
            </a:extLst>
          </p:cNvPr>
          <p:cNvSpPr txBox="1">
            <a:spLocks/>
          </p:cNvSpPr>
          <p:nvPr/>
        </p:nvSpPr>
        <p:spPr>
          <a:xfrm>
            <a:off x="393388" y="390766"/>
            <a:ext cx="5448300" cy="10211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Arial"/>
                <a:ea typeface="+mj-ea"/>
                <a:cs typeface="+mj-cs"/>
              </a:rPr>
              <a:t>TV is often watched in a shared viewing environment</a:t>
            </a:r>
          </a:p>
        </p:txBody>
      </p:sp>
      <p:pic>
        <p:nvPicPr>
          <p:cNvPr id="8" name="Picture 7">
            <a:extLst>
              <a:ext uri="{FF2B5EF4-FFF2-40B4-BE49-F238E27FC236}">
                <a16:creationId xmlns:a16="http://schemas.microsoft.com/office/drawing/2014/main" id="{9B0E84E7-48C4-D5D1-6C92-4C2F0BD01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26955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D2AFD-41C7-308B-E50D-3358DFAF64EC}"/>
              </a:ext>
            </a:extLst>
          </p:cNvPr>
          <p:cNvSpPr>
            <a:spLocks noGrp="1"/>
          </p:cNvSpPr>
          <p:nvPr>
            <p:ph type="body" sz="quarter" idx="15"/>
          </p:nvPr>
        </p:nvSpPr>
        <p:spPr/>
        <p:txBody>
          <a:bodyPr/>
          <a:lstStyle/>
          <a:p>
            <a:r>
              <a:rPr lang="en-GB"/>
              <a:t>Source: Barb / TRP / 2023 / All devices</a:t>
            </a:r>
          </a:p>
        </p:txBody>
      </p:sp>
      <p:graphicFrame>
        <p:nvGraphicFramePr>
          <p:cNvPr id="6" name="Chart 5">
            <a:extLst>
              <a:ext uri="{FF2B5EF4-FFF2-40B4-BE49-F238E27FC236}">
                <a16:creationId xmlns:a16="http://schemas.microsoft.com/office/drawing/2014/main" id="{F493B75F-8569-F6C7-A173-25A7493AB63F}"/>
              </a:ext>
            </a:extLst>
          </p:cNvPr>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A98009E5-B456-8EA4-7211-F7FD3061F08A}"/>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TV is </a:t>
            </a:r>
            <a:r>
              <a:rPr lang="en-GB" u="sng" dirty="0"/>
              <a:t>the</a:t>
            </a:r>
            <a:r>
              <a:rPr lang="en-GB" dirty="0"/>
              <a:t> shared medium</a:t>
            </a:r>
          </a:p>
        </p:txBody>
      </p:sp>
    </p:spTree>
    <p:extLst>
      <p:ext uri="{BB962C8B-B14F-4D97-AF65-F5344CB8AC3E}">
        <p14:creationId xmlns:p14="http://schemas.microsoft.com/office/powerpoint/2010/main" val="207455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8498DF-37B6-3A49-24D6-6F4ECFE32821}"/>
              </a:ext>
            </a:extLst>
          </p:cNvPr>
          <p:cNvSpPr>
            <a:spLocks noGrp="1"/>
          </p:cNvSpPr>
          <p:nvPr>
            <p:ph type="title"/>
          </p:nvPr>
        </p:nvSpPr>
        <p:spPr/>
        <p:txBody>
          <a:bodyPr/>
          <a:lstStyle/>
          <a:p>
            <a:r>
              <a:rPr lang="en-US" dirty="0"/>
              <a:t>The right in-home advertising context can increase ad recall by up to 6.3 times</a:t>
            </a:r>
            <a:endParaRPr lang="en-GB" dirty="0"/>
          </a:p>
        </p:txBody>
      </p:sp>
      <p:sp>
        <p:nvSpPr>
          <p:cNvPr id="18" name="Text Placeholder 17">
            <a:extLst>
              <a:ext uri="{FF2B5EF4-FFF2-40B4-BE49-F238E27FC236}">
                <a16:creationId xmlns:a16="http://schemas.microsoft.com/office/drawing/2014/main" id="{1ABF49DD-D516-27A5-86C4-25BA6E8B0E19}"/>
              </a:ext>
            </a:extLst>
          </p:cNvPr>
          <p:cNvSpPr>
            <a:spLocks noGrp="1"/>
          </p:cNvSpPr>
          <p:nvPr>
            <p:ph type="body" sz="quarter" idx="16"/>
          </p:nvPr>
        </p:nvSpPr>
        <p:spPr>
          <a:xfrm>
            <a:off x="377759" y="5365115"/>
            <a:ext cx="8654412" cy="304800"/>
          </a:xfrm>
        </p:spPr>
        <p:txBody>
          <a:bodyPr/>
          <a:lstStyle/>
          <a:p>
            <a:r>
              <a:rPr lang="en-US" dirty="0"/>
              <a:t>Source: Context Effects, Map The Territory &amp; Tapestry Research, 2024</a:t>
            </a:r>
          </a:p>
          <a:p>
            <a:endParaRPr lang="en-GB" dirty="0"/>
          </a:p>
        </p:txBody>
      </p:sp>
      <p:sp>
        <p:nvSpPr>
          <p:cNvPr id="17" name="Text Placeholder 16">
            <a:extLst>
              <a:ext uri="{FF2B5EF4-FFF2-40B4-BE49-F238E27FC236}">
                <a16:creationId xmlns:a16="http://schemas.microsoft.com/office/drawing/2014/main" id="{DF61B8A7-00A8-CE43-B626-412798E5636B}"/>
              </a:ext>
            </a:extLst>
          </p:cNvPr>
          <p:cNvSpPr>
            <a:spLocks noGrp="1"/>
          </p:cNvSpPr>
          <p:nvPr>
            <p:ph type="body" sz="quarter" idx="13"/>
          </p:nvPr>
        </p:nvSpPr>
        <p:spPr/>
        <p:txBody>
          <a:bodyPr>
            <a:normAutofit/>
          </a:bodyPr>
          <a:lstStyle/>
          <a:p>
            <a:r>
              <a:rPr lang="en-GB" sz="2400" b="1" dirty="0"/>
              <a:t>+23% </a:t>
            </a:r>
          </a:p>
          <a:p>
            <a:r>
              <a:rPr lang="en-GB" dirty="0"/>
              <a:t>recall when watching with others</a:t>
            </a:r>
          </a:p>
          <a:p>
            <a:endParaRPr lang="en-GB" sz="1800" dirty="0"/>
          </a:p>
        </p:txBody>
      </p:sp>
      <p:sp>
        <p:nvSpPr>
          <p:cNvPr id="19" name="Text Placeholder 18">
            <a:extLst>
              <a:ext uri="{FF2B5EF4-FFF2-40B4-BE49-F238E27FC236}">
                <a16:creationId xmlns:a16="http://schemas.microsoft.com/office/drawing/2014/main" id="{4B1607E4-EF39-58C7-2418-0D50DC7FA0EA}"/>
              </a:ext>
            </a:extLst>
          </p:cNvPr>
          <p:cNvSpPr>
            <a:spLocks noGrp="1"/>
          </p:cNvSpPr>
          <p:nvPr>
            <p:ph type="body" sz="quarter" idx="17"/>
          </p:nvPr>
        </p:nvSpPr>
        <p:spPr/>
        <p:txBody>
          <a:bodyPr>
            <a:normAutofit/>
          </a:bodyPr>
          <a:lstStyle/>
          <a:p>
            <a:r>
              <a:rPr lang="en-GB" sz="2400" b="1" dirty="0"/>
              <a:t>+60% </a:t>
            </a:r>
          </a:p>
          <a:p>
            <a:r>
              <a:rPr lang="en-GB" dirty="0"/>
              <a:t>recall watching TV vs. personal device</a:t>
            </a:r>
          </a:p>
        </p:txBody>
      </p:sp>
      <p:sp>
        <p:nvSpPr>
          <p:cNvPr id="20" name="Text Placeholder 19">
            <a:extLst>
              <a:ext uri="{FF2B5EF4-FFF2-40B4-BE49-F238E27FC236}">
                <a16:creationId xmlns:a16="http://schemas.microsoft.com/office/drawing/2014/main" id="{68969ED6-3435-6FD1-C5A6-55DF57E758D9}"/>
              </a:ext>
            </a:extLst>
          </p:cNvPr>
          <p:cNvSpPr>
            <a:spLocks noGrp="1"/>
          </p:cNvSpPr>
          <p:nvPr>
            <p:ph type="body" sz="quarter" idx="18"/>
          </p:nvPr>
        </p:nvSpPr>
        <p:spPr/>
        <p:txBody>
          <a:bodyPr>
            <a:normAutofit/>
          </a:bodyPr>
          <a:lstStyle/>
          <a:p>
            <a:r>
              <a:rPr lang="en-GB" sz="2400" b="1" dirty="0"/>
              <a:t>+44% </a:t>
            </a:r>
          </a:p>
          <a:p>
            <a:r>
              <a:rPr lang="en-GB" dirty="0"/>
              <a:t>higher trust vs. non-professional content</a:t>
            </a:r>
          </a:p>
        </p:txBody>
      </p:sp>
      <p:sp>
        <p:nvSpPr>
          <p:cNvPr id="25" name="Text Placeholder 24">
            <a:extLst>
              <a:ext uri="{FF2B5EF4-FFF2-40B4-BE49-F238E27FC236}">
                <a16:creationId xmlns:a16="http://schemas.microsoft.com/office/drawing/2014/main" id="{45E29B98-FCAC-2170-8062-9E75FDCD0413}"/>
              </a:ext>
            </a:extLst>
          </p:cNvPr>
          <p:cNvSpPr>
            <a:spLocks noGrp="1"/>
          </p:cNvSpPr>
          <p:nvPr>
            <p:ph type="body" sz="quarter" idx="27"/>
          </p:nvPr>
        </p:nvSpPr>
        <p:spPr/>
        <p:txBody>
          <a:bodyPr>
            <a:noAutofit/>
          </a:bodyPr>
          <a:lstStyle/>
          <a:p>
            <a:r>
              <a:rPr lang="en-GB" sz="2400" b="1" dirty="0"/>
              <a:t>-80% </a:t>
            </a:r>
          </a:p>
          <a:p>
            <a:r>
              <a:rPr lang="en-GB" dirty="0"/>
              <a:t>less intrusive vs. non-professional content</a:t>
            </a:r>
          </a:p>
          <a:p>
            <a:endParaRPr lang="en-GB" dirty="0"/>
          </a:p>
        </p:txBody>
      </p:sp>
      <p:pic>
        <p:nvPicPr>
          <p:cNvPr id="31" name="Picture Placeholder 5" descr="A group of men sitting on a couch&#10;&#10;Description automatically generated">
            <a:extLst>
              <a:ext uri="{FF2B5EF4-FFF2-40B4-BE49-F238E27FC236}">
                <a16:creationId xmlns:a16="http://schemas.microsoft.com/office/drawing/2014/main" id="{5BD2657C-53F9-BBD6-0197-923C85C9A7A5}"/>
              </a:ext>
            </a:extLst>
          </p:cNvPr>
          <p:cNvPicPr>
            <a:picLocks noGrp="1" noChangeAspect="1"/>
          </p:cNvPicPr>
          <p:nvPr>
            <p:ph type="pic" sz="quarter" idx="23"/>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l="14213" r="14213"/>
          <a:stretch/>
        </p:blipFill>
        <p:spPr>
          <a:xfrm>
            <a:off x="479425" y="1428750"/>
            <a:ext cx="2679700" cy="2106613"/>
          </a:xfrm>
        </p:spPr>
      </p:pic>
      <p:pic>
        <p:nvPicPr>
          <p:cNvPr id="35" name="Picture Placeholder 10" descr="A person watching a television&#10;&#10;Description automatically generated">
            <a:extLst>
              <a:ext uri="{FF2B5EF4-FFF2-40B4-BE49-F238E27FC236}">
                <a16:creationId xmlns:a16="http://schemas.microsoft.com/office/drawing/2014/main" id="{9A36A7C7-EEA5-7989-A9B4-4C2AC5842117}"/>
              </a:ext>
            </a:extLst>
          </p:cNvPr>
          <p:cNvPicPr>
            <a:picLocks noGrp="1" noChangeAspect="1"/>
          </p:cNvPicPr>
          <p:nvPr>
            <p:ph type="pic" sz="quarter" idx="24"/>
          </p:nvPr>
        </p:nvPicPr>
        <p:blipFill rotWithShape="1">
          <a:blip r:embed="rId5">
            <a:extLst>
              <a:ext uri="{28A0092B-C50C-407E-A947-70E740481C1C}">
                <a14:useLocalDpi xmlns:a14="http://schemas.microsoft.com/office/drawing/2010/main"/>
              </a:ext>
            </a:extLst>
          </a:blip>
          <a:srcRect l="14211" r="14211"/>
          <a:stretch/>
        </p:blipFill>
        <p:spPr>
          <a:xfrm>
            <a:off x="3330575" y="1428750"/>
            <a:ext cx="2679700" cy="2106613"/>
          </a:xfrm>
        </p:spPr>
      </p:pic>
      <p:pic>
        <p:nvPicPr>
          <p:cNvPr id="36" name="Picture Placeholder 35">
            <a:extLst>
              <a:ext uri="{FF2B5EF4-FFF2-40B4-BE49-F238E27FC236}">
                <a16:creationId xmlns:a16="http://schemas.microsoft.com/office/drawing/2014/main" id="{CD5E7406-3096-30DD-EA0C-91364E4F1CDE}"/>
              </a:ext>
            </a:extLst>
          </p:cNvPr>
          <p:cNvPicPr>
            <a:picLocks noGrp="1" noChangeAspect="1"/>
          </p:cNvPicPr>
          <p:nvPr>
            <p:ph type="pic" sz="quarter" idx="25"/>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95000"/>
                    </a14:imgEffect>
                    <a14:imgEffect>
                      <a14:brightnessContrast bright="-10000"/>
                    </a14:imgEffect>
                  </a14:imgLayer>
                </a14:imgProps>
              </a:ext>
              <a:ext uri="{28A0092B-C50C-407E-A947-70E740481C1C}">
                <a14:useLocalDpi xmlns:a14="http://schemas.microsoft.com/office/drawing/2010/main"/>
              </a:ext>
            </a:extLst>
          </a:blip>
          <a:srcRect l="14188" r="14188"/>
          <a:stretch/>
        </p:blipFill>
        <p:spPr>
          <a:xfrm>
            <a:off x="6181725" y="1428750"/>
            <a:ext cx="2679700" cy="2106613"/>
          </a:xfrm>
          <a:prstGeom prst="rect">
            <a:avLst/>
          </a:prstGeom>
        </p:spPr>
      </p:pic>
      <p:pic>
        <p:nvPicPr>
          <p:cNvPr id="37" name="Picture Placeholder 36" descr="A person and a dog sitting on a couch&#10;&#10;Description automatically generated">
            <a:extLst>
              <a:ext uri="{FF2B5EF4-FFF2-40B4-BE49-F238E27FC236}">
                <a16:creationId xmlns:a16="http://schemas.microsoft.com/office/drawing/2014/main" id="{6C6AE19F-0DCB-2084-B758-A2CCF524E4D0}"/>
              </a:ext>
            </a:extLst>
          </p:cNvPr>
          <p:cNvPicPr>
            <a:picLocks noGrp="1" noChangeAspect="1"/>
          </p:cNvPicPr>
          <p:nvPr>
            <p:ph type="pic" sz="quarter" idx="26"/>
          </p:nvPr>
        </p:nvPicPr>
        <p:blipFill rotWithShape="1">
          <a:blip r:embed="rId8">
            <a:extLst>
              <a:ext uri="{BEBA8EAE-BF5A-486C-A8C5-ECC9F3942E4B}">
                <a14:imgProps xmlns:a14="http://schemas.microsoft.com/office/drawing/2010/main">
                  <a14:imgLayer r:embed="rId9">
                    <a14:imgEffect>
                      <a14:brightnessContrast bright="-20000" contrast="10000"/>
                    </a14:imgEffect>
                  </a14:imgLayer>
                </a14:imgProps>
              </a:ext>
              <a:ext uri="{28A0092B-C50C-407E-A947-70E740481C1C}">
                <a14:useLocalDpi xmlns:a14="http://schemas.microsoft.com/office/drawing/2010/main"/>
              </a:ext>
            </a:extLst>
          </a:blip>
          <a:srcRect l="14339" r="14339"/>
          <a:stretch/>
        </p:blipFill>
        <p:spPr>
          <a:xfrm>
            <a:off x="9032875" y="1428750"/>
            <a:ext cx="2679700" cy="2106613"/>
          </a:xfrm>
          <a:prstGeom prst="rect">
            <a:avLst/>
          </a:prstGeom>
        </p:spPr>
      </p:pic>
    </p:spTree>
    <p:extLst>
      <p:ext uri="{BB962C8B-B14F-4D97-AF65-F5344CB8AC3E}">
        <p14:creationId xmlns:p14="http://schemas.microsoft.com/office/powerpoint/2010/main" val="285802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ign on a building&#10;&#10;Description automatically generated">
            <a:extLst>
              <a:ext uri="{FF2B5EF4-FFF2-40B4-BE49-F238E27FC236}">
                <a16:creationId xmlns:a16="http://schemas.microsoft.com/office/drawing/2014/main" id="{B668A1AF-483B-7064-7C20-85C8AD23C9E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p:blipFill>
        <p:spPr>
          <a:xfrm>
            <a:off x="0" y="0"/>
            <a:ext cx="12192000" cy="6858000"/>
          </a:xfrm>
          <a:noFill/>
        </p:spPr>
      </p:pic>
      <p:sp>
        <p:nvSpPr>
          <p:cNvPr id="3" name="Title 2">
            <a:extLst>
              <a:ext uri="{FF2B5EF4-FFF2-40B4-BE49-F238E27FC236}">
                <a16:creationId xmlns:a16="http://schemas.microsoft.com/office/drawing/2014/main" id="{9538853A-A912-AD29-5A72-9D3052733673}"/>
              </a:ext>
            </a:extLst>
          </p:cNvPr>
          <p:cNvSpPr>
            <a:spLocks noGrp="1"/>
          </p:cNvSpPr>
          <p:nvPr>
            <p:ph type="ctrTitle"/>
          </p:nvPr>
        </p:nvSpPr>
        <p:spPr>
          <a:xfrm>
            <a:off x="371288" y="1140293"/>
            <a:ext cx="5298141" cy="2412000"/>
          </a:xfrm>
        </p:spPr>
        <p:txBody>
          <a:bodyPr anchor="t">
            <a:normAutofit/>
          </a:bodyPr>
          <a:lstStyle/>
          <a:p>
            <a:r>
              <a:rPr lang="en-US" dirty="0"/>
              <a:t>3. ADVANCED TV</a:t>
            </a:r>
            <a:endParaRPr lang="en-GB" dirty="0"/>
          </a:p>
        </p:txBody>
      </p:sp>
      <p:sp>
        <p:nvSpPr>
          <p:cNvPr id="7" name="TextBox 6">
            <a:extLst>
              <a:ext uri="{FF2B5EF4-FFF2-40B4-BE49-F238E27FC236}">
                <a16:creationId xmlns:a16="http://schemas.microsoft.com/office/drawing/2014/main" id="{98087A7B-A91A-B0B6-B87C-8C77FE04C7C6}"/>
              </a:ext>
            </a:extLst>
          </p:cNvPr>
          <p:cNvSpPr txBox="1"/>
          <p:nvPr/>
        </p:nvSpPr>
        <p:spPr>
          <a:xfrm rot="16200000">
            <a:off x="10537034" y="5243642"/>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Vanguard, ‘V is for Vanguard’</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965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holding hands&#10;&#10;Description automatically generated">
            <a:extLst>
              <a:ext uri="{FF2B5EF4-FFF2-40B4-BE49-F238E27FC236}">
                <a16:creationId xmlns:a16="http://schemas.microsoft.com/office/drawing/2014/main" id="{420C24F5-652E-A155-BFA2-AE6B377B6848}"/>
              </a:ext>
            </a:extLst>
          </p:cNvPr>
          <p:cNvPicPr>
            <a:picLocks noChangeAspect="1"/>
          </p:cNvPicPr>
          <p:nvPr/>
        </p:nvPicPr>
        <p:blipFill rotWithShape="1">
          <a:blip r:embed="rId3">
            <a:extLst>
              <a:ext uri="{28A0092B-C50C-407E-A947-70E740481C1C}">
                <a14:useLocalDpi xmlns:a14="http://schemas.microsoft.com/office/drawing/2010/main" val="0"/>
              </a:ext>
            </a:extLst>
          </a:blip>
          <a:srcRect l="12840" r="12769"/>
          <a:stretch/>
        </p:blipFill>
        <p:spPr>
          <a:xfrm>
            <a:off x="0" y="-4916"/>
            <a:ext cx="12192000" cy="6862916"/>
          </a:xfrm>
          <a:prstGeom prst="rect">
            <a:avLst/>
          </a:prstGeom>
        </p:spPr>
      </p:pic>
      <p:pic>
        <p:nvPicPr>
          <p:cNvPr id="10" name="Picture 9">
            <a:extLst>
              <a:ext uri="{FF2B5EF4-FFF2-40B4-BE49-F238E27FC236}">
                <a16:creationId xmlns:a16="http://schemas.microsoft.com/office/drawing/2014/main" id="{0CBB87A6-8294-47C6-A549-E4227A909C5B}"/>
              </a:ext>
            </a:extLst>
          </p:cNvPr>
          <p:cNvPicPr>
            <a:picLocks noChangeAspect="1"/>
          </p:cNvPicPr>
          <p:nvPr/>
        </p:nvPicPr>
        <p:blipFill>
          <a:blip r:embed="rId4"/>
          <a:stretch>
            <a:fillRect/>
          </a:stretch>
        </p:blipFill>
        <p:spPr>
          <a:xfrm>
            <a:off x="-4912" y="-4916"/>
            <a:ext cx="12192000" cy="6857999"/>
          </a:xfrm>
          <a:prstGeom prst="rect">
            <a:avLst/>
          </a:prstGeom>
        </p:spPr>
      </p:pic>
      <p:sp>
        <p:nvSpPr>
          <p:cNvPr id="11" name="Title 2">
            <a:extLst>
              <a:ext uri="{FF2B5EF4-FFF2-40B4-BE49-F238E27FC236}">
                <a16:creationId xmlns:a16="http://schemas.microsoft.com/office/drawing/2014/main" id="{0883CE0F-AC81-4BC3-B1D2-E4E39E2DF42C}"/>
              </a:ext>
            </a:extLst>
          </p:cNvPr>
          <p:cNvSpPr>
            <a:spLocks noGrp="1"/>
          </p:cNvSpPr>
          <p:nvPr>
            <p:ph type="title"/>
          </p:nvPr>
        </p:nvSpPr>
        <p:spPr>
          <a:xfrm>
            <a:off x="371476" y="359944"/>
            <a:ext cx="9382124" cy="1021181"/>
          </a:xfrm>
        </p:spPr>
        <p:txBody>
          <a:bodyPr>
            <a:normAutofit fontScale="90000"/>
          </a:bodyPr>
          <a:lstStyle/>
          <a:p>
            <a:r>
              <a:rPr lang="en-GB" sz="4000" dirty="0"/>
              <a:t>Advanced TV – bringing together the </a:t>
            </a:r>
            <a:br>
              <a:rPr lang="en-GB" sz="4000" dirty="0"/>
            </a:br>
            <a:r>
              <a:rPr lang="en-GB" sz="4000" dirty="0"/>
              <a:t>best of both worlds</a:t>
            </a:r>
          </a:p>
        </p:txBody>
      </p:sp>
      <p:sp>
        <p:nvSpPr>
          <p:cNvPr id="15" name="TextBox 14">
            <a:extLst>
              <a:ext uri="{FF2B5EF4-FFF2-40B4-BE49-F238E27FC236}">
                <a16:creationId xmlns:a16="http://schemas.microsoft.com/office/drawing/2014/main" id="{AD672845-0D07-4498-8A58-CDA7C69E7A61}"/>
              </a:ext>
            </a:extLst>
          </p:cNvPr>
          <p:cNvSpPr txBox="1"/>
          <p:nvPr/>
        </p:nvSpPr>
        <p:spPr>
          <a:xfrm>
            <a:off x="1067884" y="1905190"/>
            <a:ext cx="2986758" cy="3949200"/>
          </a:xfrm>
          <a:prstGeom prst="roundRect">
            <a:avLst/>
          </a:prstGeom>
          <a:solidFill>
            <a:srgbClr val="E6E6E6">
              <a:alpha val="25098"/>
            </a:srgbClr>
          </a:solidFill>
        </p:spPr>
        <p:txBody>
          <a:bodyPr wrap="square" rtlCol="0">
            <a:spAutoFit/>
          </a:bodyPr>
          <a:lstStyle/>
          <a:p>
            <a:r>
              <a:rPr lang="en-GB" sz="2400" b="1" dirty="0">
                <a:solidFill>
                  <a:schemeClr val="bg1"/>
                </a:solidFill>
              </a:rPr>
              <a:t>Best of online:</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Dynamic one-to-one ad delivery</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Mass first-party data</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p:txBody>
      </p:sp>
      <p:sp>
        <p:nvSpPr>
          <p:cNvPr id="16" name="TextBox 15">
            <a:extLst>
              <a:ext uri="{FF2B5EF4-FFF2-40B4-BE49-F238E27FC236}">
                <a16:creationId xmlns:a16="http://schemas.microsoft.com/office/drawing/2014/main" id="{9C1BADB7-17CC-4A20-B2F4-599B1A6FAEAF}"/>
              </a:ext>
            </a:extLst>
          </p:cNvPr>
          <p:cNvSpPr txBox="1"/>
          <p:nvPr/>
        </p:nvSpPr>
        <p:spPr>
          <a:xfrm>
            <a:off x="7510076" y="1905190"/>
            <a:ext cx="3702570" cy="3949244"/>
          </a:xfrm>
          <a:prstGeom prst="roundRect">
            <a:avLst/>
          </a:prstGeom>
          <a:solidFill>
            <a:srgbClr val="E6E6E6">
              <a:alpha val="25098"/>
            </a:srgbClr>
          </a:solidFill>
        </p:spPr>
        <p:txBody>
          <a:bodyPr wrap="square" rtlCol="0">
            <a:spAutoFit/>
          </a:bodyPr>
          <a:lstStyle/>
          <a:p>
            <a:r>
              <a:rPr lang="en-GB" sz="2400" b="1" dirty="0">
                <a:solidFill>
                  <a:schemeClr val="bg1"/>
                </a:solidFill>
              </a:rPr>
              <a:t>Best of TV:</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Big screen &amp; sound on</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Fully viewable &amp; viewed</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High quality, brand-safe content</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Shared viewing</a:t>
            </a:r>
          </a:p>
          <a:p>
            <a:endParaRPr lang="en-GB" sz="2000" dirty="0">
              <a:solidFill>
                <a:schemeClr val="bg1"/>
              </a:solidFill>
            </a:endParaRPr>
          </a:p>
        </p:txBody>
      </p:sp>
      <p:pic>
        <p:nvPicPr>
          <p:cNvPr id="7" name="Picture 6" descr="A picture containing drawing, light&#10;&#10;Description automatically generated">
            <a:extLst>
              <a:ext uri="{FF2B5EF4-FFF2-40B4-BE49-F238E27FC236}">
                <a16:creationId xmlns:a16="http://schemas.microsoft.com/office/drawing/2014/main" id="{54EF21D1-CA8D-4AE1-A346-7342FD603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9" name="TextBox 8">
            <a:extLst>
              <a:ext uri="{FF2B5EF4-FFF2-40B4-BE49-F238E27FC236}">
                <a16:creationId xmlns:a16="http://schemas.microsoft.com/office/drawing/2014/main" id="{814AD9F1-ED87-85D3-8B54-9EC750055FA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Domino’s Pizza – Channel 4 &amp; ITVX Idents</a:t>
            </a:r>
          </a:p>
        </p:txBody>
      </p:sp>
    </p:spTree>
    <p:extLst>
      <p:ext uri="{BB962C8B-B14F-4D97-AF65-F5344CB8AC3E}">
        <p14:creationId xmlns:p14="http://schemas.microsoft.com/office/powerpoint/2010/main" val="111118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crowd of people covered in red paint&#10;&#10;Description automatically generated">
            <a:extLst>
              <a:ext uri="{FF2B5EF4-FFF2-40B4-BE49-F238E27FC236}">
                <a16:creationId xmlns:a16="http://schemas.microsoft.com/office/drawing/2014/main" id="{9082DF31-69A6-84B6-9EBC-7842D64CE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99F9BAE-2609-4C16-A909-53864F3BFD3E}"/>
              </a:ext>
            </a:extLst>
          </p:cNvPr>
          <p:cNvPicPr>
            <a:picLocks noChangeAspect="1"/>
          </p:cNvPicPr>
          <p:nvPr/>
        </p:nvPicPr>
        <p:blipFill>
          <a:blip r:embed="rId4"/>
          <a:stretch>
            <a:fillRect/>
          </a:stretch>
        </p:blipFill>
        <p:spPr>
          <a:xfrm>
            <a:off x="-4913" y="-4916"/>
            <a:ext cx="12192001" cy="6857999"/>
          </a:xfrm>
          <a:prstGeom prst="rect">
            <a:avLst/>
          </a:prstGeom>
        </p:spPr>
      </p:pic>
      <p:sp>
        <p:nvSpPr>
          <p:cNvPr id="6" name="TextBox 5">
            <a:extLst>
              <a:ext uri="{FF2B5EF4-FFF2-40B4-BE49-F238E27FC236}">
                <a16:creationId xmlns:a16="http://schemas.microsoft.com/office/drawing/2014/main" id="{A68C33A5-940E-41AF-97AC-3D621EE958F7}"/>
              </a:ext>
            </a:extLst>
          </p:cNvPr>
          <p:cNvSpPr txBox="1"/>
          <p:nvPr/>
        </p:nvSpPr>
        <p:spPr>
          <a:xfrm>
            <a:off x="377756" y="403255"/>
            <a:ext cx="11334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Arial"/>
                <a:ea typeface="+mn-ea"/>
                <a:cs typeface="+mn-cs"/>
              </a:rPr>
              <a:t>Advanced TV offers unrivalled scale</a:t>
            </a:r>
          </a:p>
        </p:txBody>
      </p:sp>
      <p:sp>
        <p:nvSpPr>
          <p:cNvPr id="10" name="TextBox 9">
            <a:extLst>
              <a:ext uri="{FF2B5EF4-FFF2-40B4-BE49-F238E27FC236}">
                <a16:creationId xmlns:a16="http://schemas.microsoft.com/office/drawing/2014/main" id="{2B9D8078-A5CF-4D67-BAFB-8432D16D84F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Campo </a:t>
            </a:r>
            <a:r>
              <a:rPr kumimoji="0" lang="en-US" sz="1000" b="0" i="0" u="none" strike="noStrike" kern="1200" cap="none" spc="0" normalizeH="0" baseline="0" noProof="0" dirty="0" err="1">
                <a:ln>
                  <a:noFill/>
                </a:ln>
                <a:solidFill>
                  <a:prstClr val="white"/>
                </a:solidFill>
                <a:effectLst/>
                <a:uLnTx/>
                <a:uFillTx/>
                <a:latin typeface="Arial"/>
                <a:ea typeface="+mn-ea"/>
                <a:cs typeface="+mn-cs"/>
              </a:rPr>
              <a:t>Vejo</a:t>
            </a:r>
            <a:r>
              <a:rPr kumimoji="0" lang="en-US" sz="1000" b="0" i="0" u="none" strike="noStrike" kern="1200" cap="none" spc="0" normalizeH="0" baseline="0" noProof="0" dirty="0">
                <a:ln>
                  <a:noFill/>
                </a:ln>
                <a:solidFill>
                  <a:prstClr val="white"/>
                </a:solidFill>
                <a:effectLst/>
                <a:uLnTx/>
                <a:uFillTx/>
                <a:latin typeface="Arial"/>
                <a:ea typeface="+mn-ea"/>
                <a:cs typeface="+mn-cs"/>
              </a:rPr>
              <a:t> – Add Some Passion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 Placeholder 2">
            <a:extLst>
              <a:ext uri="{FF2B5EF4-FFF2-40B4-BE49-F238E27FC236}">
                <a16:creationId xmlns:a16="http://schemas.microsoft.com/office/drawing/2014/main" id="{50D66B1C-BA0F-4EB6-A14C-585A1C0BA39A}"/>
              </a:ext>
            </a:extLst>
          </p:cNvPr>
          <p:cNvSpPr txBox="1">
            <a:spLocks/>
          </p:cNvSpPr>
          <p:nvPr/>
        </p:nvSpPr>
        <p:spPr>
          <a:xfrm>
            <a:off x="377758" y="1614207"/>
            <a:ext cx="5164398" cy="4131685"/>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BVOD represents 11% of all broadcaster TV viewing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Among 16-34s, BVOD accounts for an even greater portion - 24%</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Just under 2 hours per person per week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F00EBFB3-E22C-4AD0-B191-9E9E8EF7E4A8}"/>
              </a:ext>
            </a:extLst>
          </p:cNvPr>
          <p:cNvSpPr>
            <a:spLocks noGrp="1"/>
          </p:cNvSpPr>
          <p:nvPr>
            <p:ph type="body" sz="quarter" idx="15"/>
          </p:nvPr>
        </p:nvSpPr>
        <p:spPr>
          <a:xfrm>
            <a:off x="377758" y="5365115"/>
            <a:ext cx="4368867" cy="304800"/>
          </a:xfrm>
        </p:spPr>
        <p:txBody>
          <a:bodyPr/>
          <a:lstStyle/>
          <a:p>
            <a:r>
              <a:rPr lang="en-GB" dirty="0">
                <a:solidFill>
                  <a:schemeClr val="bg1"/>
                </a:solidFill>
              </a:rPr>
              <a:t>Source: Touchpoints 2023, Broadcaster data</a:t>
            </a:r>
          </a:p>
        </p:txBody>
      </p:sp>
    </p:spTree>
    <p:extLst>
      <p:ext uri="{BB962C8B-B14F-4D97-AF65-F5344CB8AC3E}">
        <p14:creationId xmlns:p14="http://schemas.microsoft.com/office/powerpoint/2010/main" val="11221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Fuelled by the richness of broadcasters’ first-party data</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dirty="0">
                <a:solidFill>
                  <a:srgbClr val="4D4D4D"/>
                </a:solidFill>
              </a:rPr>
              <a:t>ITV – 40m registered users</a:t>
            </a:r>
          </a:p>
          <a:p>
            <a:pPr algn="l"/>
            <a:endParaRPr lang="en-GB" dirty="0">
              <a:solidFill>
                <a:srgbClr val="4D4D4D"/>
              </a:solidFill>
            </a:endParaRPr>
          </a:p>
          <a:p>
            <a:pPr algn="l"/>
            <a:r>
              <a:rPr lang="en-GB" dirty="0">
                <a:solidFill>
                  <a:srgbClr val="4D4D4D"/>
                </a:solidFill>
              </a:rPr>
              <a:t>Channel 4 – 29m registered users</a:t>
            </a:r>
          </a:p>
          <a:p>
            <a:pPr algn="l"/>
            <a:endParaRPr lang="en-GB" dirty="0">
              <a:solidFill>
                <a:srgbClr val="4D4D4D"/>
              </a:solidFill>
            </a:endParaRPr>
          </a:p>
          <a:p>
            <a:pPr algn="l"/>
            <a:r>
              <a:rPr lang="en-GB" dirty="0">
                <a:solidFill>
                  <a:srgbClr val="4D4D4D"/>
                </a:solidFill>
              </a:rPr>
              <a:t>Channel 5 – 9.2m registered users</a:t>
            </a:r>
          </a:p>
          <a:p>
            <a:pPr algn="l"/>
            <a:endParaRPr lang="en-GB" dirty="0">
              <a:solidFill>
                <a:srgbClr val="4D4D4D"/>
              </a:solidFill>
            </a:endParaRPr>
          </a:p>
          <a:p>
            <a:pPr algn="l"/>
            <a:r>
              <a:rPr lang="en-GB" dirty="0">
                <a:solidFill>
                  <a:srgbClr val="4D4D4D"/>
                </a:solidFill>
              </a:rPr>
              <a:t>Sky – 10m+ subscribers</a:t>
            </a:r>
            <a:endParaRPr lang="en-GB" dirty="0"/>
          </a:p>
        </p:txBody>
      </p:sp>
      <p:pic>
        <p:nvPicPr>
          <p:cNvPr id="10" name="Picture Placeholder 9" descr="A person standing on a rock&#10;&#10;Description automatically generated">
            <a:extLst>
              <a:ext uri="{FF2B5EF4-FFF2-40B4-BE49-F238E27FC236}">
                <a16:creationId xmlns:a16="http://schemas.microsoft.com/office/drawing/2014/main" id="{81396888-5473-69CA-2CF4-EB20AB16C60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ext Placeholder 4">
            <a:extLst>
              <a:ext uri="{FF2B5EF4-FFF2-40B4-BE49-F238E27FC236}">
                <a16:creationId xmlns:a16="http://schemas.microsoft.com/office/drawing/2014/main" id="{BF967A6A-0A7C-4E30-85C5-C81428DB03EF}"/>
              </a:ext>
            </a:extLst>
          </p:cNvPr>
          <p:cNvSpPr>
            <a:spLocks noGrp="1"/>
          </p:cNvSpPr>
          <p:nvPr>
            <p:ph type="body" sz="quarter" idx="15"/>
          </p:nvPr>
        </p:nvSpPr>
        <p:spPr/>
        <p:txBody>
          <a:bodyPr/>
          <a:lstStyle/>
          <a:p>
            <a:r>
              <a:rPr lang="en-GB" dirty="0"/>
              <a:t>Source: Broadcaster data</a:t>
            </a:r>
          </a:p>
        </p:txBody>
      </p:sp>
      <p:sp>
        <p:nvSpPr>
          <p:cNvPr id="6" name="TextBox 5">
            <a:extLst>
              <a:ext uri="{FF2B5EF4-FFF2-40B4-BE49-F238E27FC236}">
                <a16:creationId xmlns:a16="http://schemas.microsoft.com/office/drawing/2014/main" id="{462023A9-DBAC-47E6-9F7C-C0E2AE26B51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There’s No Deal like a TK Deal – TK Maxx</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59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9A13-42F1-4DC0-8363-552BDD6A6DF5}"/>
              </a:ext>
            </a:extLst>
          </p:cNvPr>
          <p:cNvSpPr>
            <a:spLocks noGrp="1"/>
          </p:cNvSpPr>
          <p:nvPr>
            <p:ph type="title"/>
          </p:nvPr>
        </p:nvSpPr>
        <p:spPr/>
        <p:txBody>
          <a:bodyPr/>
          <a:lstStyle/>
          <a:p>
            <a:r>
              <a:rPr lang="en-GB" dirty="0"/>
              <a:t>Advanced TV lives in a premium environment</a:t>
            </a:r>
          </a:p>
        </p:txBody>
      </p:sp>
      <p:sp>
        <p:nvSpPr>
          <p:cNvPr id="3" name="Text Placeholder 2">
            <a:extLst>
              <a:ext uri="{FF2B5EF4-FFF2-40B4-BE49-F238E27FC236}">
                <a16:creationId xmlns:a16="http://schemas.microsoft.com/office/drawing/2014/main" id="{8AF966B4-4817-4A51-8DD4-8F73CF12AA0D}"/>
              </a:ext>
            </a:extLst>
          </p:cNvPr>
          <p:cNvSpPr>
            <a:spLocks noGrp="1"/>
          </p:cNvSpPr>
          <p:nvPr>
            <p:ph type="body" sz="quarter" idx="13"/>
          </p:nvPr>
        </p:nvSpPr>
        <p:spPr/>
        <p:txBody>
          <a:bodyPr/>
          <a:lstStyle/>
          <a:p>
            <a:pPr marR="0" lvl="0" fontAlgn="auto">
              <a:buClrTx/>
              <a:buSzTx/>
              <a:tabLst/>
              <a:defRPr/>
            </a:pPr>
            <a:r>
              <a:rPr lang="en-GB" dirty="0"/>
              <a:t>87% of BVOD is viewed on the TV set</a:t>
            </a:r>
          </a:p>
          <a:p>
            <a:pPr marR="0" lvl="0" fontAlgn="auto">
              <a:buClrTx/>
              <a:buSzTx/>
              <a:tabLst/>
              <a:defRPr/>
            </a:pPr>
            <a:endParaRPr lang="en-GB" dirty="0"/>
          </a:p>
          <a:p>
            <a:pPr marR="0" lvl="0" fontAlgn="auto">
              <a:buClrTx/>
              <a:buSzTx/>
              <a:tabLst/>
              <a:defRPr/>
            </a:pPr>
            <a:r>
              <a:rPr lang="en-GB" dirty="0"/>
              <a:t>97% of ads are played out in full across all broadcaster VOD</a:t>
            </a:r>
          </a:p>
          <a:p>
            <a:pPr marR="0" lvl="0" fontAlgn="auto">
              <a:buClrTx/>
              <a:buSzTx/>
              <a:tabLst/>
              <a:defRPr/>
            </a:pPr>
            <a:endParaRPr lang="en-GB" dirty="0"/>
          </a:p>
          <a:p>
            <a:pPr marR="0" lvl="0" fontAlgn="auto">
              <a:buClrTx/>
              <a:buSzTx/>
              <a:tabLst/>
              <a:defRPr/>
            </a:pPr>
            <a:r>
              <a:rPr lang="en-GB" dirty="0"/>
              <a:t>Broadcasters are committed to guaranteeing 100% view-through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ea typeface="+mn-ea"/>
              <a:cs typeface="+mn-cs"/>
            </a:endParaRPr>
          </a:p>
          <a:p>
            <a:endParaRPr lang="en-GB" dirty="0"/>
          </a:p>
        </p:txBody>
      </p:sp>
      <p:pic>
        <p:nvPicPr>
          <p:cNvPr id="8" name="Picture Placeholder 7" descr="A person standing next to a statue&#10;&#10;Description automatically generated">
            <a:extLst>
              <a:ext uri="{FF2B5EF4-FFF2-40B4-BE49-F238E27FC236}">
                <a16:creationId xmlns:a16="http://schemas.microsoft.com/office/drawing/2014/main" id="{377FAC1B-9643-A07E-DECE-D9B6BDCCC08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4968" t="140" r="6560" b="-140"/>
          <a:stretch/>
        </p:blipFill>
        <p:spPr>
          <a:xfrm>
            <a:off x="6007894" y="-9729"/>
            <a:ext cx="6184106" cy="5948364"/>
          </a:xfrm>
        </p:spPr>
      </p:pic>
      <p:sp>
        <p:nvSpPr>
          <p:cNvPr id="5" name="Text Placeholder 4">
            <a:extLst>
              <a:ext uri="{FF2B5EF4-FFF2-40B4-BE49-F238E27FC236}">
                <a16:creationId xmlns:a16="http://schemas.microsoft.com/office/drawing/2014/main" id="{3E3BF4B4-499D-4ED8-A2C5-5A5AF596628F}"/>
              </a:ext>
            </a:extLst>
          </p:cNvPr>
          <p:cNvSpPr>
            <a:spLocks noGrp="1"/>
          </p:cNvSpPr>
          <p:nvPr>
            <p:ph type="body" sz="quarter" idx="15"/>
          </p:nvPr>
        </p:nvSpPr>
        <p:spPr/>
        <p:txBody>
          <a:bodyPr/>
          <a:lstStyle/>
          <a:p>
            <a:r>
              <a:rPr lang="en-GB" dirty="0"/>
              <a:t>Source: Barb / Broadcaster data</a:t>
            </a:r>
          </a:p>
        </p:txBody>
      </p:sp>
      <p:sp>
        <p:nvSpPr>
          <p:cNvPr id="10" name="TextBox 9">
            <a:extLst>
              <a:ext uri="{FF2B5EF4-FFF2-40B4-BE49-F238E27FC236}">
                <a16:creationId xmlns:a16="http://schemas.microsoft.com/office/drawing/2014/main" id="{4EE61D1D-FC61-4D07-8E1A-E3E0E66EC5B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Lidl – You Got This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88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ED8D-1976-418D-8547-CEDF44057183}"/>
              </a:ext>
            </a:extLst>
          </p:cNvPr>
          <p:cNvSpPr>
            <a:spLocks noGrp="1"/>
          </p:cNvSpPr>
          <p:nvPr>
            <p:ph type="title"/>
          </p:nvPr>
        </p:nvSpPr>
        <p:spPr/>
        <p:txBody>
          <a:bodyPr/>
          <a:lstStyle/>
          <a:p>
            <a:r>
              <a:rPr lang="en-GB" dirty="0"/>
              <a:t>AdSmart from Sky</a:t>
            </a:r>
          </a:p>
        </p:txBody>
      </p:sp>
      <p:pic>
        <p:nvPicPr>
          <p:cNvPr id="5" name="Picture 4" descr="A screen shot of a computer&#10;&#10;Description automatically generated">
            <a:extLst>
              <a:ext uri="{FF2B5EF4-FFF2-40B4-BE49-F238E27FC236}">
                <a16:creationId xmlns:a16="http://schemas.microsoft.com/office/drawing/2014/main" id="{AA106893-EC76-4C26-929B-2D87CF614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8085"/>
            <a:ext cx="8476173" cy="5279749"/>
          </a:xfrm>
          <a:prstGeom prst="rect">
            <a:avLst/>
          </a:prstGeom>
        </p:spPr>
      </p:pic>
      <p:sp>
        <p:nvSpPr>
          <p:cNvPr id="6" name="Text Placeholder 2">
            <a:extLst>
              <a:ext uri="{FF2B5EF4-FFF2-40B4-BE49-F238E27FC236}">
                <a16:creationId xmlns:a16="http://schemas.microsoft.com/office/drawing/2014/main" id="{366CE57C-AED3-46E0-AEBE-A4382961F4CC}"/>
              </a:ext>
            </a:extLst>
          </p:cNvPr>
          <p:cNvSpPr txBox="1">
            <a:spLocks/>
          </p:cNvSpPr>
          <p:nvPr/>
        </p:nvSpPr>
        <p:spPr>
          <a:xfrm>
            <a:off x="6548718" y="1385869"/>
            <a:ext cx="5163856" cy="363874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500" dirty="0"/>
              <a:t>Fully established and scalable means of accessing advanced TV advertising options</a:t>
            </a:r>
          </a:p>
          <a:p>
            <a:pPr>
              <a:defRPr/>
            </a:pPr>
            <a:endParaRPr lang="en-GB" sz="1500" dirty="0"/>
          </a:p>
          <a:p>
            <a:pPr marR="0" lvl="0" algn="l" defTabSz="914400" rtl="0" eaLnBrk="1" fontAlgn="auto" latinLnBrk="0" hangingPunct="1">
              <a:lnSpc>
                <a:spcPct val="100000"/>
              </a:lnSpc>
              <a:spcBef>
                <a:spcPts val="0"/>
              </a:spcBef>
              <a:spcAft>
                <a:spcPts val="0"/>
              </a:spcAft>
              <a:buClrTx/>
              <a:buSzTx/>
              <a:tabLst/>
              <a:defRPr/>
            </a:pPr>
            <a:r>
              <a:rPr lang="en-GB" sz="1500" dirty="0"/>
              <a:t>Ads are dynamically inserted into the linear stream when a chosen audience is watching</a:t>
            </a:r>
          </a:p>
          <a:p>
            <a:pPr>
              <a:defRPr/>
            </a:pPr>
            <a:endParaRPr lang="en-GB" sz="1500" dirty="0"/>
          </a:p>
          <a:p>
            <a:pPr>
              <a:defRPr/>
            </a:pPr>
            <a:r>
              <a:rPr lang="en-GB" sz="1500" dirty="0"/>
              <a:t>Can replace ads within linear TV with targeted ads specifically addressed to a given household</a:t>
            </a:r>
          </a:p>
          <a:p>
            <a:pPr>
              <a:defRPr/>
            </a:pPr>
            <a:endParaRPr lang="en-GB" sz="1500" dirty="0"/>
          </a:p>
          <a:p>
            <a:pPr>
              <a:defRPr/>
            </a:pPr>
            <a:r>
              <a:rPr lang="en-GB" sz="1500" dirty="0"/>
              <a:t>Potential reach of 40% of homes or 30m individuals</a:t>
            </a:r>
          </a:p>
        </p:txBody>
      </p:sp>
    </p:spTree>
    <p:extLst>
      <p:ext uri="{BB962C8B-B14F-4D97-AF65-F5344CB8AC3E}">
        <p14:creationId xmlns:p14="http://schemas.microsoft.com/office/powerpoint/2010/main" val="427940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6">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425" y="1425624"/>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4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5171-AE2C-4AFB-9611-DD7520F5177C}"/>
              </a:ext>
            </a:extLst>
          </p:cNvPr>
          <p:cNvSpPr>
            <a:spLocks noGrp="1"/>
          </p:cNvSpPr>
          <p:nvPr>
            <p:ph type="title"/>
          </p:nvPr>
        </p:nvSpPr>
        <p:spPr/>
        <p:txBody>
          <a:bodyPr anchor="t">
            <a:normAutofit/>
          </a:bodyPr>
          <a:lstStyle/>
          <a:p>
            <a:r>
              <a:rPr lang="en-GB" dirty="0"/>
              <a:t>What we’ll be covering…</a:t>
            </a:r>
            <a:endParaRPr lang="en-GB" dirty="0">
              <a:solidFill>
                <a:srgbClr val="FF0000"/>
              </a:solidFill>
            </a:endParaRPr>
          </a:p>
        </p:txBody>
      </p:sp>
      <p:graphicFrame>
        <p:nvGraphicFramePr>
          <p:cNvPr id="10" name="Table 9">
            <a:extLst>
              <a:ext uri="{FF2B5EF4-FFF2-40B4-BE49-F238E27FC236}">
                <a16:creationId xmlns:a16="http://schemas.microsoft.com/office/drawing/2014/main" id="{AE2CDEB2-F05C-4084-9E1E-2E9CC4FD81D7}"/>
              </a:ext>
            </a:extLst>
          </p:cNvPr>
          <p:cNvGraphicFramePr>
            <a:graphicFrameLocks noGrp="1"/>
          </p:cNvGraphicFramePr>
          <p:nvPr>
            <p:extLst>
              <p:ext uri="{D42A27DB-BD31-4B8C-83A1-F6EECF244321}">
                <p14:modId xmlns:p14="http://schemas.microsoft.com/office/powerpoint/2010/main" val="2294738469"/>
              </p:ext>
            </p:extLst>
          </p:nvPr>
        </p:nvGraphicFramePr>
        <p:xfrm>
          <a:off x="516426" y="2017856"/>
          <a:ext cx="5070764" cy="2601540"/>
        </p:xfrm>
        <a:graphic>
          <a:graphicData uri="http://schemas.openxmlformats.org/drawingml/2006/table">
            <a:tbl>
              <a:tblPr firstRow="1" bandRow="1">
                <a:tableStyleId>{5C22544A-7EE6-4342-B048-85BDC9FD1C3A}</a:tableStyleId>
              </a:tblPr>
              <a:tblGrid>
                <a:gridCol w="4611247">
                  <a:extLst>
                    <a:ext uri="{9D8B030D-6E8A-4147-A177-3AD203B41FA5}">
                      <a16:colId xmlns:a16="http://schemas.microsoft.com/office/drawing/2014/main" val="1497214192"/>
                    </a:ext>
                  </a:extLst>
                </a:gridCol>
                <a:gridCol w="459517">
                  <a:extLst>
                    <a:ext uri="{9D8B030D-6E8A-4147-A177-3AD203B41FA5}">
                      <a16:colId xmlns:a16="http://schemas.microsoft.com/office/drawing/2014/main" val="2303286546"/>
                    </a:ext>
                  </a:extLst>
                </a:gridCol>
              </a:tblGrid>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3"/>
                          </a:solidFill>
                        </a:rPr>
                        <a:t>1. VIEWING LANDSCAPE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2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4"/>
                          </a:solidFill>
                        </a:rPr>
                        <a:t>2. TV: THE BASICS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2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B0F0"/>
                          </a:solidFill>
                        </a:rPr>
                        <a:t>3. ADVANCED TV</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2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58144565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4. IT’S FOR EVERYONE NO MATTER THE BUDGET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2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69250200"/>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7030A0"/>
                          </a:solidFill>
                        </a:rPr>
                        <a:t>5. THE BUSINESS CASE FOR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2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4127771130"/>
                  </a:ext>
                </a:extLst>
              </a:tr>
            </a:tbl>
          </a:graphicData>
        </a:graphic>
      </p:graphicFrame>
      <p:pic>
        <p:nvPicPr>
          <p:cNvPr id="6" name="Picture Placeholder 5">
            <a:extLst>
              <a:ext uri="{FF2B5EF4-FFF2-40B4-BE49-F238E27FC236}">
                <a16:creationId xmlns:a16="http://schemas.microsoft.com/office/drawing/2014/main" id="{71C2739F-2651-6A0C-18B1-D99F79E22375}"/>
              </a:ext>
            </a:extLst>
          </p:cNvPr>
          <p:cNvPicPr>
            <a:picLocks noGrp="1" noChangeAspect="1"/>
          </p:cNvPicPr>
          <p:nvPr>
            <p:ph type="pic" sz="quarter" idx="14"/>
          </p:nvPr>
        </p:nvPicPr>
        <p:blipFill>
          <a:blip r:embed="rId3"/>
          <a:srcRect l="20764" r="20764"/>
          <a:stretch>
            <a:fillRect/>
          </a:stretch>
        </p:blipFill>
        <p:spPr/>
      </p:pic>
      <p:sp>
        <p:nvSpPr>
          <p:cNvPr id="9" name="TextBox 8">
            <a:extLst>
              <a:ext uri="{FF2B5EF4-FFF2-40B4-BE49-F238E27FC236}">
                <a16:creationId xmlns:a16="http://schemas.microsoft.com/office/drawing/2014/main" id="{EFDB5C8B-D0A2-081A-BC97-86A405E0BD6B}"/>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On Running - Roger</a:t>
            </a:r>
          </a:p>
        </p:txBody>
      </p:sp>
    </p:spTree>
    <p:extLst>
      <p:ext uri="{BB962C8B-B14F-4D97-AF65-F5344CB8AC3E}">
        <p14:creationId xmlns:p14="http://schemas.microsoft.com/office/powerpoint/2010/main" val="123340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7">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9">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9424" y="1428750"/>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84209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464433E-A68E-C0FE-0598-32460295887C}"/>
              </a:ext>
            </a:extLst>
          </p:cNvPr>
          <p:cNvCxnSpPr>
            <a:cxnSpLocks/>
          </p:cNvCxnSpPr>
          <p:nvPr/>
        </p:nvCxnSpPr>
        <p:spPr>
          <a:xfrm flipV="1">
            <a:off x="1443674" y="2171700"/>
            <a:ext cx="0" cy="127220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183B50-AD0A-8137-31B3-938CFD3766AC}"/>
              </a:ext>
            </a:extLst>
          </p:cNvPr>
          <p:cNvCxnSpPr>
            <a:cxnSpLocks/>
          </p:cNvCxnSpPr>
          <p:nvPr/>
        </p:nvCxnSpPr>
        <p:spPr>
          <a:xfrm flipV="1">
            <a:off x="11625828" y="2483052"/>
            <a:ext cx="0" cy="9608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54AB309-1BCB-2006-AA57-A6E7656EF5DC}"/>
              </a:ext>
            </a:extLst>
          </p:cNvPr>
          <p:cNvGrpSpPr/>
          <p:nvPr/>
        </p:nvGrpSpPr>
        <p:grpSpPr>
          <a:xfrm>
            <a:off x="377757" y="1379514"/>
            <a:ext cx="11605049" cy="3533573"/>
            <a:chOff x="73010" y="2705853"/>
            <a:chExt cx="11605049" cy="2968174"/>
          </a:xfrm>
        </p:grpSpPr>
        <p:cxnSp>
          <p:nvCxnSpPr>
            <p:cNvPr id="23" name="Straight Connector 22">
              <a:extLst>
                <a:ext uri="{FF2B5EF4-FFF2-40B4-BE49-F238E27FC236}">
                  <a16:creationId xmlns:a16="http://schemas.microsoft.com/office/drawing/2014/main" id="{CF17E602-A71F-9317-0891-8650301B91A0}"/>
                </a:ext>
              </a:extLst>
            </p:cNvPr>
            <p:cNvCxnSpPr>
              <a:cxnSpLocks/>
            </p:cNvCxnSpPr>
            <p:nvPr/>
          </p:nvCxnSpPr>
          <p:spPr>
            <a:xfrm flipH="1" flipV="1">
              <a:off x="1610905" y="3664010"/>
              <a:ext cx="3627898" cy="6294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3A09A-DFDF-7F4F-3290-9D36D041C133}"/>
                </a:ext>
              </a:extLst>
            </p:cNvPr>
            <p:cNvCxnSpPr>
              <a:cxnSpLocks/>
            </p:cNvCxnSpPr>
            <p:nvPr/>
          </p:nvCxnSpPr>
          <p:spPr>
            <a:xfrm flipH="1" flipV="1">
              <a:off x="1138927" y="3703674"/>
              <a:ext cx="1261426" cy="71491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D6EA74B-662E-34CD-211F-B14C4F875F5A}"/>
                </a:ext>
              </a:extLst>
            </p:cNvPr>
            <p:cNvSpPr txBox="1"/>
            <p:nvPr/>
          </p:nvSpPr>
          <p:spPr>
            <a:xfrm>
              <a:off x="4939967" y="5412417"/>
              <a:ext cx="1976611" cy="261610"/>
            </a:xfrm>
            <a:prstGeom prst="rect">
              <a:avLst/>
            </a:prstGeom>
            <a:noFill/>
          </p:spPr>
          <p:txBody>
            <a:bodyPr wrap="square" rtlCol="0">
              <a:spAutoFit/>
            </a:bodyPr>
            <a:lstStyle/>
            <a:p>
              <a:pPr algn="l"/>
              <a:r>
                <a:rPr lang="en-GB" sz="1100" b="1" dirty="0">
                  <a:solidFill>
                    <a:schemeClr val="bg2"/>
                  </a:solidFill>
                </a:rPr>
                <a:t>% contribution to viewing</a:t>
              </a:r>
            </a:p>
          </p:txBody>
        </p:sp>
        <p:sp>
          <p:nvSpPr>
            <p:cNvPr id="39" name="TextBox 38">
              <a:extLst>
                <a:ext uri="{FF2B5EF4-FFF2-40B4-BE49-F238E27FC236}">
                  <a16:creationId xmlns:a16="http://schemas.microsoft.com/office/drawing/2014/main" id="{02DBFB33-9680-245A-BC9A-E4DAA56A7BE1}"/>
                </a:ext>
              </a:extLst>
            </p:cNvPr>
            <p:cNvSpPr txBox="1"/>
            <p:nvPr/>
          </p:nvSpPr>
          <p:spPr>
            <a:xfrm>
              <a:off x="3283599" y="2752725"/>
              <a:ext cx="5657982" cy="276999"/>
            </a:xfrm>
            <a:prstGeom prst="rect">
              <a:avLst/>
            </a:prstGeom>
            <a:noFill/>
          </p:spPr>
          <p:txBody>
            <a:bodyPr wrap="square" rtlCol="0">
              <a:spAutoFit/>
            </a:bodyPr>
            <a:lstStyle/>
            <a:p>
              <a:pPr algn="ctr"/>
              <a:r>
                <a:rPr lang="en-GB" sz="1200" b="1" dirty="0">
                  <a:solidFill>
                    <a:schemeClr val="bg2"/>
                  </a:solidFill>
                </a:rPr>
                <a:t>All viewers split into tenths based on their weight of linear TV viewing</a:t>
              </a:r>
            </a:p>
          </p:txBody>
        </p:sp>
        <p:sp>
          <p:nvSpPr>
            <p:cNvPr id="41" name="TextBox 40">
              <a:extLst>
                <a:ext uri="{FF2B5EF4-FFF2-40B4-BE49-F238E27FC236}">
                  <a16:creationId xmlns:a16="http://schemas.microsoft.com/office/drawing/2014/main" id="{67E2861D-4D86-5A30-2B3E-15C76F75B370}"/>
                </a:ext>
              </a:extLst>
            </p:cNvPr>
            <p:cNvSpPr txBox="1"/>
            <p:nvPr/>
          </p:nvSpPr>
          <p:spPr>
            <a:xfrm>
              <a:off x="133987" y="4420181"/>
              <a:ext cx="1207143" cy="369332"/>
            </a:xfrm>
            <a:prstGeom prst="rect">
              <a:avLst/>
            </a:prstGeom>
            <a:noFill/>
          </p:spPr>
          <p:txBody>
            <a:bodyPr wrap="square" rtlCol="0">
              <a:spAutoFit/>
            </a:bodyPr>
            <a:lstStyle/>
            <a:p>
              <a:pPr algn="l"/>
              <a:r>
                <a:rPr lang="en-GB" b="1" dirty="0">
                  <a:solidFill>
                    <a:schemeClr val="bg2"/>
                  </a:solidFill>
                </a:rPr>
                <a:t>BVOD</a:t>
              </a:r>
            </a:p>
          </p:txBody>
        </p:sp>
        <p:sp>
          <p:nvSpPr>
            <p:cNvPr id="42" name="TextBox 41">
              <a:extLst>
                <a:ext uri="{FF2B5EF4-FFF2-40B4-BE49-F238E27FC236}">
                  <a16:creationId xmlns:a16="http://schemas.microsoft.com/office/drawing/2014/main" id="{F1249E6C-EF7D-7158-BF8E-0C3C245B1EEF}"/>
                </a:ext>
              </a:extLst>
            </p:cNvPr>
            <p:cNvSpPr txBox="1"/>
            <p:nvPr/>
          </p:nvSpPr>
          <p:spPr>
            <a:xfrm>
              <a:off x="73010" y="3232706"/>
              <a:ext cx="1207143" cy="400110"/>
            </a:xfrm>
            <a:prstGeom prst="rect">
              <a:avLst/>
            </a:prstGeom>
            <a:noFill/>
          </p:spPr>
          <p:txBody>
            <a:bodyPr wrap="square" rtlCol="0">
              <a:spAutoFit/>
            </a:bodyPr>
            <a:lstStyle/>
            <a:p>
              <a:pPr algn="l"/>
              <a:r>
                <a:rPr lang="en-GB" sz="2000" b="1" dirty="0">
                  <a:solidFill>
                    <a:schemeClr val="bg2"/>
                  </a:solidFill>
                </a:rPr>
                <a:t>Linear</a:t>
              </a:r>
            </a:p>
          </p:txBody>
        </p:sp>
        <p:graphicFrame>
          <p:nvGraphicFramePr>
            <p:cNvPr id="4" name="Chart 3">
              <a:extLst>
                <a:ext uri="{FF2B5EF4-FFF2-40B4-BE49-F238E27FC236}">
                  <a16:creationId xmlns:a16="http://schemas.microsoft.com/office/drawing/2014/main" id="{FCFC98EB-B143-7897-9DD0-E0172EA2D90A}"/>
                </a:ext>
              </a:extLst>
            </p:cNvPr>
            <p:cNvGraphicFramePr/>
            <p:nvPr/>
          </p:nvGraphicFramePr>
          <p:xfrm>
            <a:off x="869152" y="2705853"/>
            <a:ext cx="10808907" cy="2713588"/>
          </p:xfrm>
          <a:graphic>
            <a:graphicData uri="http://schemas.openxmlformats.org/drawingml/2006/chart">
              <c:chart xmlns:c="http://schemas.openxmlformats.org/drawingml/2006/chart" xmlns:r="http://schemas.openxmlformats.org/officeDocument/2006/relationships" r:id="rId3"/>
            </a:graphicData>
          </a:graphic>
        </p:graphicFrame>
      </p:grpSp>
      <p:sp>
        <p:nvSpPr>
          <p:cNvPr id="43" name="Title 16">
            <a:extLst>
              <a:ext uri="{FF2B5EF4-FFF2-40B4-BE49-F238E27FC236}">
                <a16:creationId xmlns:a16="http://schemas.microsoft.com/office/drawing/2014/main" id="{E8052DC5-C43A-7B43-DA1F-73573362CF74}"/>
              </a:ext>
            </a:extLst>
          </p:cNvPr>
          <p:cNvSpPr>
            <a:spLocks noGrp="1"/>
          </p:cNvSpPr>
          <p:nvPr>
            <p:ph type="title"/>
          </p:nvPr>
        </p:nvSpPr>
        <p:spPr/>
        <p:txBody>
          <a:bodyPr/>
          <a:lstStyle/>
          <a:p>
            <a:r>
              <a:rPr lang="en-GB" dirty="0"/>
              <a:t>‘Middle tier’ of viewers are key to BVOD’s incremental reach</a:t>
            </a:r>
          </a:p>
        </p:txBody>
      </p:sp>
      <p:sp>
        <p:nvSpPr>
          <p:cNvPr id="6" name="Text Placeholder 3">
            <a:extLst>
              <a:ext uri="{FF2B5EF4-FFF2-40B4-BE49-F238E27FC236}">
                <a16:creationId xmlns:a16="http://schemas.microsoft.com/office/drawing/2014/main" id="{92280014-7DA6-A700-DAF4-D31A9EF3509F}"/>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34" name="TextBox 33">
            <a:extLst>
              <a:ext uri="{FF2B5EF4-FFF2-40B4-BE49-F238E27FC236}">
                <a16:creationId xmlns:a16="http://schemas.microsoft.com/office/drawing/2014/main" id="{4EC454DD-18D4-42A1-55F6-08D99069E2E1}"/>
              </a:ext>
            </a:extLst>
          </p:cNvPr>
          <p:cNvSpPr txBox="1"/>
          <p:nvPr/>
        </p:nvSpPr>
        <p:spPr>
          <a:xfrm>
            <a:off x="7995541" y="2952529"/>
            <a:ext cx="4257040" cy="230832"/>
          </a:xfrm>
          <a:prstGeom prst="rect">
            <a:avLst/>
          </a:prstGeom>
          <a:noFill/>
        </p:spPr>
        <p:txBody>
          <a:bodyPr wrap="square" rtlCol="0">
            <a:spAutoFit/>
          </a:bodyPr>
          <a:lstStyle/>
          <a:p>
            <a:pPr algn="l"/>
            <a:r>
              <a:rPr lang="en-GB" sz="900" b="1" dirty="0">
                <a:solidFill>
                  <a:schemeClr val="accent3"/>
                </a:solidFill>
              </a:rPr>
              <a:t>Heaviest tier 50-100%</a:t>
            </a:r>
          </a:p>
        </p:txBody>
      </p:sp>
      <p:sp>
        <p:nvSpPr>
          <p:cNvPr id="35" name="TextBox 34">
            <a:extLst>
              <a:ext uri="{FF2B5EF4-FFF2-40B4-BE49-F238E27FC236}">
                <a16:creationId xmlns:a16="http://schemas.microsoft.com/office/drawing/2014/main" id="{B3BE66B6-3E8E-9DCF-193D-7D5E881614B4}"/>
              </a:ext>
            </a:extLst>
          </p:cNvPr>
          <p:cNvSpPr txBox="1"/>
          <p:nvPr/>
        </p:nvSpPr>
        <p:spPr>
          <a:xfrm>
            <a:off x="2585423" y="2963479"/>
            <a:ext cx="1538902" cy="230832"/>
          </a:xfrm>
          <a:prstGeom prst="rect">
            <a:avLst/>
          </a:prstGeom>
          <a:noFill/>
        </p:spPr>
        <p:txBody>
          <a:bodyPr wrap="square" rtlCol="0">
            <a:spAutoFit/>
          </a:bodyPr>
          <a:lstStyle/>
          <a:p>
            <a:r>
              <a:rPr lang="en-GB" sz="900" b="1" dirty="0">
                <a:solidFill>
                  <a:schemeClr val="accent5"/>
                </a:solidFill>
              </a:rPr>
              <a:t>Middle tier 20-49%</a:t>
            </a:r>
          </a:p>
        </p:txBody>
      </p:sp>
      <p:sp>
        <p:nvSpPr>
          <p:cNvPr id="36" name="TextBox 35">
            <a:extLst>
              <a:ext uri="{FF2B5EF4-FFF2-40B4-BE49-F238E27FC236}">
                <a16:creationId xmlns:a16="http://schemas.microsoft.com/office/drawing/2014/main" id="{59D647E0-11F5-2377-9DA3-35C5D341F15E}"/>
              </a:ext>
            </a:extLst>
          </p:cNvPr>
          <p:cNvSpPr txBox="1"/>
          <p:nvPr/>
        </p:nvSpPr>
        <p:spPr>
          <a:xfrm>
            <a:off x="1443673" y="2894874"/>
            <a:ext cx="786111" cy="338554"/>
          </a:xfrm>
          <a:prstGeom prst="rect">
            <a:avLst/>
          </a:prstGeom>
          <a:noFill/>
        </p:spPr>
        <p:txBody>
          <a:bodyPr wrap="square" rtlCol="0">
            <a:spAutoFit/>
          </a:bodyPr>
          <a:lstStyle/>
          <a:p>
            <a:pPr algn="l"/>
            <a:r>
              <a:rPr lang="en-GB" sz="800" b="1" dirty="0">
                <a:solidFill>
                  <a:schemeClr val="tx2"/>
                </a:solidFill>
              </a:rPr>
              <a:t>0-19%</a:t>
            </a:r>
          </a:p>
          <a:p>
            <a:pPr algn="l"/>
            <a:r>
              <a:rPr lang="en-GB" sz="800" b="1" dirty="0">
                <a:solidFill>
                  <a:schemeClr val="tx2"/>
                </a:solidFill>
              </a:rPr>
              <a:t>Lightest tier</a:t>
            </a:r>
          </a:p>
        </p:txBody>
      </p:sp>
      <p:pic>
        <p:nvPicPr>
          <p:cNvPr id="2" name="Picture 1" descr="Logo">
            <a:extLst>
              <a:ext uri="{FF2B5EF4-FFF2-40B4-BE49-F238E27FC236}">
                <a16:creationId xmlns:a16="http://schemas.microsoft.com/office/drawing/2014/main" id="{D214A932-484B-6DBB-0E95-DA8D43D715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4270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A23B-96E7-4C3D-8E7E-F2F708769270}"/>
              </a:ext>
            </a:extLst>
          </p:cNvPr>
          <p:cNvSpPr/>
          <p:nvPr/>
        </p:nvSpPr>
        <p:spPr>
          <a:xfrm>
            <a:off x="210368" y="3881464"/>
            <a:ext cx="11334817" cy="26369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2" name="Title 1">
            <a:extLst>
              <a:ext uri="{FF2B5EF4-FFF2-40B4-BE49-F238E27FC236}">
                <a16:creationId xmlns:a16="http://schemas.microsoft.com/office/drawing/2014/main" id="{7AB70B69-FC6D-ABB5-5B89-8DAB46BC6BA9}"/>
              </a:ext>
            </a:extLst>
          </p:cNvPr>
          <p:cNvSpPr>
            <a:spLocks noGrp="1"/>
          </p:cNvSpPr>
          <p:nvPr>
            <p:ph type="title"/>
          </p:nvPr>
        </p:nvSpPr>
        <p:spPr/>
        <p:txBody>
          <a:bodyPr/>
          <a:lstStyle/>
          <a:p>
            <a:r>
              <a:rPr lang="en-GB" dirty="0"/>
              <a:t>BVOD provides good odds of reaching an attractive audience</a:t>
            </a:r>
          </a:p>
        </p:txBody>
      </p:sp>
      <p:graphicFrame>
        <p:nvGraphicFramePr>
          <p:cNvPr id="20" name="Chart 19">
            <a:extLst>
              <a:ext uri="{FF2B5EF4-FFF2-40B4-BE49-F238E27FC236}">
                <a16:creationId xmlns:a16="http://schemas.microsoft.com/office/drawing/2014/main" id="{E815E820-853C-9450-D450-A7FB1830A630}"/>
              </a:ext>
            </a:extLst>
          </p:cNvPr>
          <p:cNvGraphicFramePr/>
          <p:nvPr/>
        </p:nvGraphicFramePr>
        <p:xfrm>
          <a:off x="1176654" y="713507"/>
          <a:ext cx="10535920" cy="314919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3314-929D-E453-FB41-D56A8BE57CBE}"/>
              </a:ext>
            </a:extLst>
          </p:cNvPr>
          <p:cNvSpPr txBox="1"/>
          <p:nvPr/>
        </p:nvSpPr>
        <p:spPr>
          <a:xfrm>
            <a:off x="192037" y="3842672"/>
            <a:ext cx="1081116" cy="338554"/>
          </a:xfrm>
          <a:prstGeom prst="rect">
            <a:avLst/>
          </a:prstGeom>
          <a:noFill/>
        </p:spPr>
        <p:txBody>
          <a:bodyPr wrap="square">
            <a:spAutoFit/>
          </a:bodyPr>
          <a:lstStyle/>
          <a:p>
            <a:pPr algn="ctr"/>
            <a:r>
              <a:rPr lang="en-GB" sz="800" b="1" dirty="0"/>
              <a:t>Average linear TV viewing per day</a:t>
            </a:r>
          </a:p>
        </p:txBody>
      </p:sp>
      <p:sp>
        <p:nvSpPr>
          <p:cNvPr id="23" name="TextBox 22">
            <a:extLst>
              <a:ext uri="{FF2B5EF4-FFF2-40B4-BE49-F238E27FC236}">
                <a16:creationId xmlns:a16="http://schemas.microsoft.com/office/drawing/2014/main" id="{2D7AB090-D2DD-733F-2F6C-15BC744D7108}"/>
              </a:ext>
            </a:extLst>
          </p:cNvPr>
          <p:cNvSpPr txBox="1"/>
          <p:nvPr/>
        </p:nvSpPr>
        <p:spPr>
          <a:xfrm>
            <a:off x="1939525" y="3906675"/>
            <a:ext cx="807630" cy="230832"/>
          </a:xfrm>
          <a:prstGeom prst="rect">
            <a:avLst/>
          </a:prstGeom>
          <a:noFill/>
        </p:spPr>
        <p:txBody>
          <a:bodyPr wrap="square">
            <a:spAutoFit/>
          </a:bodyPr>
          <a:lstStyle/>
          <a:p>
            <a:pPr algn="ctr"/>
            <a:r>
              <a:rPr lang="en-GB" sz="900" b="1" dirty="0"/>
              <a:t>8 minutes</a:t>
            </a:r>
          </a:p>
        </p:txBody>
      </p:sp>
      <p:sp>
        <p:nvSpPr>
          <p:cNvPr id="24" name="TextBox 23">
            <a:extLst>
              <a:ext uri="{FF2B5EF4-FFF2-40B4-BE49-F238E27FC236}">
                <a16:creationId xmlns:a16="http://schemas.microsoft.com/office/drawing/2014/main" id="{F6338379-F73B-4DE5-42CD-B5C0B908E91F}"/>
              </a:ext>
            </a:extLst>
          </p:cNvPr>
          <p:cNvSpPr txBox="1"/>
          <p:nvPr/>
        </p:nvSpPr>
        <p:spPr>
          <a:xfrm>
            <a:off x="4493411" y="3906675"/>
            <a:ext cx="807630" cy="230832"/>
          </a:xfrm>
          <a:prstGeom prst="rect">
            <a:avLst/>
          </a:prstGeom>
          <a:noFill/>
        </p:spPr>
        <p:txBody>
          <a:bodyPr wrap="square">
            <a:spAutoFit/>
          </a:bodyPr>
          <a:lstStyle/>
          <a:p>
            <a:pPr algn="ctr"/>
            <a:r>
              <a:rPr lang="en-GB" sz="900" b="1" dirty="0"/>
              <a:t>49 minutes</a:t>
            </a:r>
          </a:p>
        </p:txBody>
      </p:sp>
      <p:sp>
        <p:nvSpPr>
          <p:cNvPr id="25" name="TextBox 24">
            <a:extLst>
              <a:ext uri="{FF2B5EF4-FFF2-40B4-BE49-F238E27FC236}">
                <a16:creationId xmlns:a16="http://schemas.microsoft.com/office/drawing/2014/main" id="{FF04C55F-D2CB-5089-7763-BAFF3634944E}"/>
              </a:ext>
            </a:extLst>
          </p:cNvPr>
          <p:cNvSpPr txBox="1"/>
          <p:nvPr/>
        </p:nvSpPr>
        <p:spPr>
          <a:xfrm>
            <a:off x="7971563" y="3896533"/>
            <a:ext cx="1788972" cy="230832"/>
          </a:xfrm>
          <a:prstGeom prst="rect">
            <a:avLst/>
          </a:prstGeom>
          <a:noFill/>
        </p:spPr>
        <p:txBody>
          <a:bodyPr wrap="square">
            <a:spAutoFit/>
          </a:bodyPr>
          <a:lstStyle/>
          <a:p>
            <a:pPr algn="ctr"/>
            <a:r>
              <a:rPr lang="en-GB" sz="900" b="1" dirty="0"/>
              <a:t>5 hours and 24 minutes</a:t>
            </a:r>
          </a:p>
        </p:txBody>
      </p:sp>
      <p:sp>
        <p:nvSpPr>
          <p:cNvPr id="26" name="TextBox 25">
            <a:extLst>
              <a:ext uri="{FF2B5EF4-FFF2-40B4-BE49-F238E27FC236}">
                <a16:creationId xmlns:a16="http://schemas.microsoft.com/office/drawing/2014/main" id="{66A0F832-DB28-67AA-2266-14F2E4419209}"/>
              </a:ext>
            </a:extLst>
          </p:cNvPr>
          <p:cNvSpPr txBox="1"/>
          <p:nvPr/>
        </p:nvSpPr>
        <p:spPr>
          <a:xfrm>
            <a:off x="1582514" y="3080122"/>
            <a:ext cx="1521652" cy="276999"/>
          </a:xfrm>
          <a:prstGeom prst="rect">
            <a:avLst/>
          </a:prstGeom>
          <a:noFill/>
        </p:spPr>
        <p:txBody>
          <a:bodyPr wrap="square" rtlCol="0">
            <a:spAutoFit/>
          </a:bodyPr>
          <a:lstStyle/>
          <a:p>
            <a:pPr algn="ctr"/>
            <a:r>
              <a:rPr lang="en-GB" sz="1200" b="1" dirty="0">
                <a:solidFill>
                  <a:schemeClr val="bg1"/>
                </a:solidFill>
              </a:rPr>
              <a:t>Linear: 1 in 185</a:t>
            </a:r>
          </a:p>
        </p:txBody>
      </p:sp>
      <p:sp>
        <p:nvSpPr>
          <p:cNvPr id="27" name="TextBox 26">
            <a:extLst>
              <a:ext uri="{FF2B5EF4-FFF2-40B4-BE49-F238E27FC236}">
                <a16:creationId xmlns:a16="http://schemas.microsoft.com/office/drawing/2014/main" id="{28E82FC8-E1A2-D98B-BB54-319C25E3966C}"/>
              </a:ext>
            </a:extLst>
          </p:cNvPr>
          <p:cNvSpPr txBox="1"/>
          <p:nvPr/>
        </p:nvSpPr>
        <p:spPr>
          <a:xfrm>
            <a:off x="1711151" y="3374141"/>
            <a:ext cx="1202573" cy="276999"/>
          </a:xfrm>
          <a:prstGeom prst="rect">
            <a:avLst/>
          </a:prstGeom>
          <a:noFill/>
        </p:spPr>
        <p:txBody>
          <a:bodyPr wrap="none" rtlCol="0">
            <a:spAutoFit/>
          </a:bodyPr>
          <a:lstStyle/>
          <a:p>
            <a:pPr algn="ctr"/>
            <a:r>
              <a:rPr lang="en-GB" sz="1200" b="1" dirty="0">
                <a:solidFill>
                  <a:schemeClr val="bg1"/>
                </a:solidFill>
              </a:rPr>
              <a:t>BVOD: 1 in 12</a:t>
            </a:r>
          </a:p>
        </p:txBody>
      </p:sp>
      <p:sp>
        <p:nvSpPr>
          <p:cNvPr id="28" name="TextBox 27">
            <a:extLst>
              <a:ext uri="{FF2B5EF4-FFF2-40B4-BE49-F238E27FC236}">
                <a16:creationId xmlns:a16="http://schemas.microsoft.com/office/drawing/2014/main" id="{BF1ADC11-1DCE-3DBD-242F-0923301AC897}"/>
              </a:ext>
            </a:extLst>
          </p:cNvPr>
          <p:cNvSpPr txBox="1"/>
          <p:nvPr/>
        </p:nvSpPr>
        <p:spPr>
          <a:xfrm>
            <a:off x="4154553" y="3069951"/>
            <a:ext cx="1521652" cy="276999"/>
          </a:xfrm>
          <a:prstGeom prst="rect">
            <a:avLst/>
          </a:prstGeom>
          <a:noFill/>
        </p:spPr>
        <p:txBody>
          <a:bodyPr wrap="square" rtlCol="0">
            <a:spAutoFit/>
          </a:bodyPr>
          <a:lstStyle/>
          <a:p>
            <a:pPr algn="ctr"/>
            <a:r>
              <a:rPr lang="en-GB" sz="1200" b="1" dirty="0">
                <a:solidFill>
                  <a:schemeClr val="bg1"/>
                </a:solidFill>
              </a:rPr>
              <a:t>Linear: 1 in 14</a:t>
            </a:r>
          </a:p>
        </p:txBody>
      </p:sp>
      <p:sp>
        <p:nvSpPr>
          <p:cNvPr id="29" name="TextBox 28">
            <a:extLst>
              <a:ext uri="{FF2B5EF4-FFF2-40B4-BE49-F238E27FC236}">
                <a16:creationId xmlns:a16="http://schemas.microsoft.com/office/drawing/2014/main" id="{A60A077D-E6A8-4D01-B26C-8D57513AFEA0}"/>
              </a:ext>
            </a:extLst>
          </p:cNvPr>
          <p:cNvSpPr txBox="1"/>
          <p:nvPr/>
        </p:nvSpPr>
        <p:spPr>
          <a:xfrm>
            <a:off x="4356571" y="3378944"/>
            <a:ext cx="1117614" cy="276999"/>
          </a:xfrm>
          <a:prstGeom prst="rect">
            <a:avLst/>
          </a:prstGeom>
          <a:noFill/>
        </p:spPr>
        <p:txBody>
          <a:bodyPr wrap="none" rtlCol="0">
            <a:spAutoFit/>
          </a:bodyPr>
          <a:lstStyle/>
          <a:p>
            <a:pPr algn="ctr"/>
            <a:r>
              <a:rPr lang="en-GB" sz="1200" b="1" dirty="0">
                <a:solidFill>
                  <a:schemeClr val="bg1"/>
                </a:solidFill>
              </a:rPr>
              <a:t>BVOD: 1 in 4</a:t>
            </a:r>
          </a:p>
        </p:txBody>
      </p:sp>
      <p:sp>
        <p:nvSpPr>
          <p:cNvPr id="30" name="TextBox 29">
            <a:extLst>
              <a:ext uri="{FF2B5EF4-FFF2-40B4-BE49-F238E27FC236}">
                <a16:creationId xmlns:a16="http://schemas.microsoft.com/office/drawing/2014/main" id="{A58B2C37-5056-6AF8-C78C-4EACE1A2D1FC}"/>
              </a:ext>
            </a:extLst>
          </p:cNvPr>
          <p:cNvSpPr txBox="1"/>
          <p:nvPr/>
        </p:nvSpPr>
        <p:spPr>
          <a:xfrm>
            <a:off x="8105224" y="3106311"/>
            <a:ext cx="1521652" cy="276999"/>
          </a:xfrm>
          <a:prstGeom prst="rect">
            <a:avLst/>
          </a:prstGeom>
          <a:noFill/>
        </p:spPr>
        <p:txBody>
          <a:bodyPr wrap="square" rtlCol="0">
            <a:spAutoFit/>
          </a:bodyPr>
          <a:lstStyle/>
          <a:p>
            <a:pPr algn="ctr"/>
            <a:r>
              <a:rPr lang="en-GB" sz="1200" b="1" dirty="0">
                <a:solidFill>
                  <a:schemeClr val="bg1"/>
                </a:solidFill>
              </a:rPr>
              <a:t>Linear: 1 in 1.1</a:t>
            </a:r>
          </a:p>
        </p:txBody>
      </p:sp>
      <p:sp>
        <p:nvSpPr>
          <p:cNvPr id="31" name="TextBox 30">
            <a:extLst>
              <a:ext uri="{FF2B5EF4-FFF2-40B4-BE49-F238E27FC236}">
                <a16:creationId xmlns:a16="http://schemas.microsoft.com/office/drawing/2014/main" id="{59AA2B71-D1B7-A153-7E04-F0527C0B3C2E}"/>
              </a:ext>
            </a:extLst>
          </p:cNvPr>
          <p:cNvSpPr txBox="1"/>
          <p:nvPr/>
        </p:nvSpPr>
        <p:spPr>
          <a:xfrm>
            <a:off x="8307243" y="3374141"/>
            <a:ext cx="1117614" cy="276999"/>
          </a:xfrm>
          <a:prstGeom prst="rect">
            <a:avLst/>
          </a:prstGeom>
          <a:noFill/>
        </p:spPr>
        <p:txBody>
          <a:bodyPr wrap="none" rtlCol="0">
            <a:spAutoFit/>
          </a:bodyPr>
          <a:lstStyle/>
          <a:p>
            <a:pPr algn="ctr"/>
            <a:r>
              <a:rPr lang="en-GB" sz="1200" b="1" dirty="0">
                <a:solidFill>
                  <a:schemeClr val="bg1"/>
                </a:solidFill>
              </a:rPr>
              <a:t>BVOD: 1 in 2</a:t>
            </a:r>
          </a:p>
        </p:txBody>
      </p:sp>
      <p:sp>
        <p:nvSpPr>
          <p:cNvPr id="35" name="TextBox 34">
            <a:extLst>
              <a:ext uri="{FF2B5EF4-FFF2-40B4-BE49-F238E27FC236}">
                <a16:creationId xmlns:a16="http://schemas.microsoft.com/office/drawing/2014/main" id="{E35567D0-DDFF-71DA-070A-57B7B65AC9C6}"/>
              </a:ext>
            </a:extLst>
          </p:cNvPr>
          <p:cNvSpPr txBox="1"/>
          <p:nvPr/>
        </p:nvSpPr>
        <p:spPr>
          <a:xfrm>
            <a:off x="3269099" y="4145161"/>
            <a:ext cx="32925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skews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 ABC1 adults (71%) and 16-34 adults (42%)</a:t>
            </a:r>
          </a:p>
        </p:txBody>
      </p:sp>
      <p:sp>
        <p:nvSpPr>
          <p:cNvPr id="37" name="Rectangle 36">
            <a:extLst>
              <a:ext uri="{FF2B5EF4-FFF2-40B4-BE49-F238E27FC236}">
                <a16:creationId xmlns:a16="http://schemas.microsoft.com/office/drawing/2014/main" id="{69CA01CD-9E5D-AC9A-961F-8259FF002A6E}"/>
              </a:ext>
            </a:extLst>
          </p:cNvPr>
          <p:cNvSpPr/>
          <p:nvPr/>
        </p:nvSpPr>
        <p:spPr>
          <a:xfrm>
            <a:off x="6505759" y="2323831"/>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Easily reachable via linear TV</a:t>
            </a:r>
          </a:p>
        </p:txBody>
      </p:sp>
      <p:sp>
        <p:nvSpPr>
          <p:cNvPr id="38" name="Rectangle 37">
            <a:extLst>
              <a:ext uri="{FF2B5EF4-FFF2-40B4-BE49-F238E27FC236}">
                <a16:creationId xmlns:a16="http://schemas.microsoft.com/office/drawing/2014/main" id="{68501023-C566-F3F7-55EA-37E23B3D4D6C}"/>
              </a:ext>
            </a:extLst>
          </p:cNvPr>
          <p:cNvSpPr/>
          <p:nvPr/>
        </p:nvSpPr>
        <p:spPr>
          <a:xfrm>
            <a:off x="3408578" y="2325817"/>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TV reach extenders</a:t>
            </a:r>
          </a:p>
        </p:txBody>
      </p:sp>
      <p:sp>
        <p:nvSpPr>
          <p:cNvPr id="39" name="Rectangle 38">
            <a:extLst>
              <a:ext uri="{FF2B5EF4-FFF2-40B4-BE49-F238E27FC236}">
                <a16:creationId xmlns:a16="http://schemas.microsoft.com/office/drawing/2014/main" id="{6A71AE7A-85BE-3FD1-AA44-91414E41173B}"/>
              </a:ext>
            </a:extLst>
          </p:cNvPr>
          <p:cNvSpPr/>
          <p:nvPr/>
        </p:nvSpPr>
        <p:spPr>
          <a:xfrm>
            <a:off x="1368984" y="2342595"/>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Hard to reach via TV</a:t>
            </a:r>
          </a:p>
        </p:txBody>
      </p:sp>
      <p:sp>
        <p:nvSpPr>
          <p:cNvPr id="40" name="Rectangle 39">
            <a:extLst>
              <a:ext uri="{FF2B5EF4-FFF2-40B4-BE49-F238E27FC236}">
                <a16:creationId xmlns:a16="http://schemas.microsoft.com/office/drawing/2014/main" id="{8B035DC8-E4C7-18A9-D934-A34F961B5AE3}"/>
              </a:ext>
            </a:extLst>
          </p:cNvPr>
          <p:cNvSpPr/>
          <p:nvPr/>
        </p:nvSpPr>
        <p:spPr>
          <a:xfrm>
            <a:off x="3391168" y="1561830"/>
            <a:ext cx="3012116" cy="3114850"/>
          </a:xfrm>
          <a:prstGeom prst="rect">
            <a:avLst/>
          </a:prstGeom>
          <a:noFill/>
          <a:ln w="28575">
            <a:solidFill>
              <a:srgbClr val="00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DD3BCD0-A927-7996-7B9F-1AAA060492A3}"/>
              </a:ext>
            </a:extLst>
          </p:cNvPr>
          <p:cNvSpPr txBox="1"/>
          <p:nvPr/>
        </p:nvSpPr>
        <p:spPr>
          <a:xfrm>
            <a:off x="51784" y="3106311"/>
            <a:ext cx="1287281" cy="530915"/>
          </a:xfrm>
          <a:prstGeom prst="rect">
            <a:avLst/>
          </a:prstGeom>
          <a:noFill/>
        </p:spPr>
        <p:txBody>
          <a:bodyPr wrap="square">
            <a:spAutoFit/>
          </a:bodyPr>
          <a:lstStyle/>
          <a:p>
            <a:pPr algn="ctr"/>
            <a:r>
              <a:rPr lang="en-GB" sz="950" b="1" dirty="0"/>
              <a:t>Average odds of reaching segment per exposure</a:t>
            </a:r>
          </a:p>
        </p:txBody>
      </p:sp>
      <p:pic>
        <p:nvPicPr>
          <p:cNvPr id="6" name="Picture 5" descr="Logo">
            <a:extLst>
              <a:ext uri="{FF2B5EF4-FFF2-40B4-BE49-F238E27FC236}">
                <a16:creationId xmlns:a16="http://schemas.microsoft.com/office/drawing/2014/main" id="{AE14AF9E-3AB2-698D-B583-7B423D36A2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
        <p:nvSpPr>
          <p:cNvPr id="11" name="Text Placeholder 3">
            <a:extLst>
              <a:ext uri="{FF2B5EF4-FFF2-40B4-BE49-F238E27FC236}">
                <a16:creationId xmlns:a16="http://schemas.microsoft.com/office/drawing/2014/main" id="{C1C0E1BF-9A41-2D17-F7A0-7776FAE77F68}"/>
              </a:ext>
            </a:extLst>
          </p:cNvPr>
          <p:cNvSpPr>
            <a:spLocks noGrp="1"/>
          </p:cNvSpPr>
          <p:nvPr>
            <p:ph type="body" sz="quarter" idx="15"/>
          </p:nvPr>
        </p:nvSpPr>
        <p:spPr>
          <a:xfrm>
            <a:off x="377825" y="5424473"/>
            <a:ext cx="11334750" cy="304800"/>
          </a:xfrm>
        </p:spPr>
        <p:txBody>
          <a:bodyPr/>
          <a:lstStyle/>
          <a:p>
            <a:r>
              <a:rPr lang="en-GB" dirty="0"/>
              <a:t>Source: PwC UK, Barb, all viewers split into tenths based upon their weight of linear TV viewing </a:t>
            </a:r>
          </a:p>
        </p:txBody>
      </p:sp>
      <p:sp>
        <p:nvSpPr>
          <p:cNvPr id="3" name="Rectangle 2">
            <a:extLst>
              <a:ext uri="{FF2B5EF4-FFF2-40B4-BE49-F238E27FC236}">
                <a16:creationId xmlns:a16="http://schemas.microsoft.com/office/drawing/2014/main" id="{3ACDF5CF-DA51-4095-61E6-29E75C36633D}"/>
              </a:ext>
            </a:extLst>
          </p:cNvPr>
          <p:cNvSpPr/>
          <p:nvPr/>
        </p:nvSpPr>
        <p:spPr>
          <a:xfrm>
            <a:off x="6507157" y="1561830"/>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Heaviest tier </a:t>
            </a:r>
          </a:p>
          <a:p>
            <a:pPr algn="ctr"/>
            <a:r>
              <a:rPr lang="en-GB" sz="1400" b="1" dirty="0">
                <a:solidFill>
                  <a:schemeClr val="bg1"/>
                </a:solidFill>
              </a:rPr>
              <a:t>50-100%</a:t>
            </a:r>
            <a:endParaRPr lang="en-GB" sz="1400" b="1" i="1" dirty="0">
              <a:solidFill>
                <a:schemeClr val="bg1"/>
              </a:solidFill>
            </a:endParaRPr>
          </a:p>
        </p:txBody>
      </p:sp>
      <p:sp>
        <p:nvSpPr>
          <p:cNvPr id="7" name="Rectangle 6">
            <a:extLst>
              <a:ext uri="{FF2B5EF4-FFF2-40B4-BE49-F238E27FC236}">
                <a16:creationId xmlns:a16="http://schemas.microsoft.com/office/drawing/2014/main" id="{44BCD8D8-7B09-BC5B-78FE-4AECB035A21E}"/>
              </a:ext>
            </a:extLst>
          </p:cNvPr>
          <p:cNvSpPr/>
          <p:nvPr/>
        </p:nvSpPr>
        <p:spPr>
          <a:xfrm>
            <a:off x="3409976" y="1580594"/>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Middle tier </a:t>
            </a:r>
          </a:p>
          <a:p>
            <a:pPr algn="ctr"/>
            <a:r>
              <a:rPr lang="en-GB" sz="1400" b="1" dirty="0">
                <a:solidFill>
                  <a:schemeClr val="bg1"/>
                </a:solidFill>
              </a:rPr>
              <a:t>20-49%</a:t>
            </a:r>
            <a:endParaRPr lang="en-GB" sz="1400" b="1" i="1" dirty="0">
              <a:solidFill>
                <a:schemeClr val="bg1"/>
              </a:solidFill>
            </a:endParaRPr>
          </a:p>
        </p:txBody>
      </p:sp>
      <p:sp>
        <p:nvSpPr>
          <p:cNvPr id="8" name="Rectangle 7">
            <a:extLst>
              <a:ext uri="{FF2B5EF4-FFF2-40B4-BE49-F238E27FC236}">
                <a16:creationId xmlns:a16="http://schemas.microsoft.com/office/drawing/2014/main" id="{BB4ABC3F-E686-9F76-2CFD-04A423F56191}"/>
              </a:ext>
            </a:extLst>
          </p:cNvPr>
          <p:cNvSpPr/>
          <p:nvPr/>
        </p:nvSpPr>
        <p:spPr>
          <a:xfrm>
            <a:off x="1370382" y="1580594"/>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Lightest tier </a:t>
            </a:r>
          </a:p>
          <a:p>
            <a:pPr algn="ctr"/>
            <a:r>
              <a:rPr lang="en-GB" sz="1400" b="1" dirty="0">
                <a:solidFill>
                  <a:schemeClr val="bg1"/>
                </a:solidFill>
              </a:rPr>
              <a:t>0-19%</a:t>
            </a:r>
            <a:endParaRPr lang="en-GB" sz="1400" b="1" i="1" dirty="0">
              <a:solidFill>
                <a:schemeClr val="bg1"/>
              </a:solidFill>
            </a:endParaRPr>
          </a:p>
        </p:txBody>
      </p:sp>
    </p:spTree>
    <p:extLst>
      <p:ext uri="{BB962C8B-B14F-4D97-AF65-F5344CB8AC3E}">
        <p14:creationId xmlns:p14="http://schemas.microsoft.com/office/powerpoint/2010/main" val="292000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37915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Geo-targeting</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Smaller businesses with local footprints</a:t>
            </a:r>
          </a:p>
          <a:p>
            <a:pPr algn="l"/>
            <a:endParaRPr lang="en-GB" sz="1600" dirty="0">
              <a:solidFill>
                <a:schemeClr val="bg2"/>
              </a:solidFill>
            </a:endParaRPr>
          </a:p>
          <a:p>
            <a:pPr algn="l"/>
            <a:r>
              <a:rPr lang="en-GB" sz="1600" dirty="0">
                <a:solidFill>
                  <a:schemeClr val="bg2"/>
                </a:solidFill>
              </a:rPr>
              <a:t>Upweighting spend to postcodes in close proximity to stores</a:t>
            </a:r>
          </a:p>
          <a:p>
            <a:pPr algn="l"/>
            <a:endParaRPr lang="en-GB" sz="1600" dirty="0">
              <a:solidFill>
                <a:schemeClr val="bg2"/>
              </a:solidFill>
            </a:endParaRPr>
          </a:p>
          <a:p>
            <a:pPr algn="l"/>
            <a:r>
              <a:rPr lang="en-GB" sz="1600" dirty="0">
                <a:solidFill>
                  <a:schemeClr val="bg2"/>
                </a:solidFill>
              </a:rPr>
              <a:t>Restricting activity to post codes where promotions run</a:t>
            </a:r>
          </a:p>
          <a:p>
            <a:pPr algn="l"/>
            <a:endParaRPr lang="en-GB" sz="1600" dirty="0">
              <a:solidFill>
                <a:schemeClr val="bg2"/>
              </a:solidFill>
            </a:endParaRPr>
          </a:p>
          <a:p>
            <a:pPr algn="l"/>
            <a:r>
              <a:rPr lang="en-GB" sz="1600" dirty="0">
                <a:solidFill>
                  <a:schemeClr val="bg2"/>
                </a:solidFill>
              </a:rPr>
              <a:t>Geo-based creative targeting</a:t>
            </a:r>
          </a:p>
          <a:p>
            <a:endParaRPr lang="en-GB" dirty="0"/>
          </a:p>
        </p:txBody>
      </p:sp>
      <p:pic>
        <p:nvPicPr>
          <p:cNvPr id="9" name="Picture Placeholder 8" descr="Two women sitting on a cliff overlooking a beach&#10;&#10;Description automatically generated">
            <a:extLst>
              <a:ext uri="{FF2B5EF4-FFF2-40B4-BE49-F238E27FC236}">
                <a16:creationId xmlns:a16="http://schemas.microsoft.com/office/drawing/2014/main" id="{AE3C7634-2182-48AA-F655-4F487A21BA8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6" name="Text Placeholder 5">
            <a:extLst>
              <a:ext uri="{FF2B5EF4-FFF2-40B4-BE49-F238E27FC236}">
                <a16:creationId xmlns:a16="http://schemas.microsoft.com/office/drawing/2014/main" id="{EDF0575F-D4EF-ADBA-F589-96C88D72994F}"/>
              </a:ext>
            </a:extLst>
          </p:cNvPr>
          <p:cNvSpPr>
            <a:spLocks noGrp="1"/>
          </p:cNvSpPr>
          <p:nvPr>
            <p:ph type="body" sz="quarter" idx="15"/>
          </p:nvPr>
        </p:nvSpPr>
        <p:spPr/>
        <p:txBody>
          <a:bodyPr/>
          <a:lstStyle/>
          <a:p>
            <a:endParaRPr lang="en-GB"/>
          </a:p>
        </p:txBody>
      </p:sp>
      <p:sp>
        <p:nvSpPr>
          <p:cNvPr id="7" name="TextBox 6">
            <a:extLst>
              <a:ext uri="{FF2B5EF4-FFF2-40B4-BE49-F238E27FC236}">
                <a16:creationId xmlns:a16="http://schemas.microsoft.com/office/drawing/2014/main" id="{4E824AC7-C115-458C-87B7-3905250A7E69}"/>
              </a:ext>
            </a:extLst>
          </p:cNvPr>
          <p:cNvSpPr txBox="1"/>
          <p:nvPr/>
        </p:nvSpPr>
        <p:spPr>
          <a:xfrm rot="16200000">
            <a:off x="9912372" y="3749722"/>
            <a:ext cx="41316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a:ea typeface="+mn-ea"/>
                <a:cs typeface="+mn-cs"/>
              </a:rPr>
              <a:t> </a:t>
            </a:r>
            <a:r>
              <a:rPr kumimoji="0" lang="fr-FR" sz="1000" b="0" i="0" u="none" strike="noStrike" kern="1200" cap="none" spc="0" normalizeH="0" baseline="0" noProof="0" dirty="0" err="1">
                <a:ln>
                  <a:noFill/>
                </a:ln>
                <a:solidFill>
                  <a:prstClr val="white"/>
                </a:solidFill>
                <a:effectLst/>
                <a:uLnTx/>
                <a:uFillTx/>
                <a:latin typeface="Arial"/>
                <a:ea typeface="+mn-ea"/>
                <a:cs typeface="+mn-cs"/>
              </a:rPr>
              <a:t>reland</a:t>
            </a:r>
            <a:r>
              <a:rPr kumimoji="0" lang="fr-FR" sz="1000" b="0" i="0" u="none" strike="noStrike" kern="1200" cap="none" spc="0" normalizeH="0" baseline="0" noProof="0" dirty="0">
                <a:ln>
                  <a:noFill/>
                </a:ln>
                <a:solidFill>
                  <a:prstClr val="white"/>
                </a:solidFill>
                <a:effectLst/>
                <a:uLnTx/>
                <a:uFillTx/>
                <a:latin typeface="Arial"/>
                <a:ea typeface="+mn-ea"/>
                <a:cs typeface="+mn-cs"/>
              </a:rPr>
              <a:t> - Jamie-Lee </a:t>
            </a:r>
            <a:r>
              <a:rPr kumimoji="0" lang="fr-FR" sz="1000" b="0" i="0" u="none" strike="noStrike" kern="1200" cap="none" spc="0" normalizeH="0" baseline="0" noProof="0" dirty="0" err="1">
                <a:ln>
                  <a:noFill/>
                </a:ln>
                <a:solidFill>
                  <a:prstClr val="white"/>
                </a:solidFill>
                <a:effectLst/>
                <a:uLnTx/>
                <a:uFillTx/>
                <a:latin typeface="Arial"/>
                <a:ea typeface="+mn-ea"/>
                <a:cs typeface="+mn-cs"/>
              </a:rPr>
              <a:t>Donnell</a:t>
            </a:r>
            <a:r>
              <a:rPr kumimoji="0" lang="fr-FR" sz="1000" b="0" i="0" u="none" strike="noStrike" kern="1200" cap="none" spc="0" normalizeH="0" baseline="0" noProof="0" dirty="0">
                <a:ln>
                  <a:noFill/>
                </a:ln>
                <a:solidFill>
                  <a:prstClr val="white"/>
                </a:solidFill>
                <a:effectLst/>
                <a:uLnTx/>
                <a:uFillTx/>
                <a:latin typeface="Arial"/>
                <a:ea typeface="+mn-ea"/>
                <a:cs typeface="+mn-cs"/>
              </a:rPr>
              <a:t> &amp; Saoirse-Monica </a:t>
            </a:r>
            <a:r>
              <a:rPr kumimoji="0" lang="fr-FR" sz="1000" b="0" i="0" u="none" strike="noStrike" kern="1200" cap="none" spc="0" normalizeH="0" baseline="0" noProof="0" dirty="0" err="1">
                <a:ln>
                  <a:noFill/>
                </a:ln>
                <a:solidFill>
                  <a:prstClr val="white"/>
                </a:solidFill>
                <a:effectLst/>
                <a:uLnTx/>
                <a:uFillTx/>
                <a:latin typeface="Arial"/>
                <a:ea typeface="+mn-ea"/>
                <a:cs typeface="+mn-cs"/>
              </a:rPr>
              <a:t>Jacson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5305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248275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Additional data sources offered by broadcasters: </a:t>
            </a:r>
          </a:p>
          <a:p>
            <a:pPr algn="l"/>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Historic viewing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Viewer panel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3</a:t>
            </a:r>
            <a:r>
              <a:rPr lang="en-GB" sz="1600" baseline="30000" dirty="0">
                <a:solidFill>
                  <a:schemeClr val="bg2"/>
                </a:solidFill>
              </a:rPr>
              <a:t>rd</a:t>
            </a:r>
            <a:r>
              <a:rPr lang="en-GB" sz="1600" dirty="0">
                <a:solidFill>
                  <a:schemeClr val="bg2"/>
                </a:solidFill>
              </a:rPr>
              <a:t> party data providers</a:t>
            </a:r>
          </a:p>
          <a:p>
            <a:endParaRPr lang="en-GB" dirty="0"/>
          </a:p>
        </p:txBody>
      </p:sp>
      <p:pic>
        <p:nvPicPr>
          <p:cNvPr id="10" name="Picture Placeholder 9" descr="A group of people standing in a room&#10;&#10;Description automatically generated">
            <a:extLst>
              <a:ext uri="{FF2B5EF4-FFF2-40B4-BE49-F238E27FC236}">
                <a16:creationId xmlns:a16="http://schemas.microsoft.com/office/drawing/2014/main" id="{6E7FD12F-80C2-D00B-2BAC-D4E4082D5E0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4742" t="12134" r="30852" b="11922"/>
          <a:stretch/>
        </p:blipFill>
        <p:spPr>
          <a:xfrm>
            <a:off x="6007894" y="-9729"/>
            <a:ext cx="6184106" cy="5948364"/>
          </a:xfrm>
        </p:spPr>
      </p:pic>
      <p:sp>
        <p:nvSpPr>
          <p:cNvPr id="8" name="Text Placeholder 7">
            <a:extLst>
              <a:ext uri="{FF2B5EF4-FFF2-40B4-BE49-F238E27FC236}">
                <a16:creationId xmlns:a16="http://schemas.microsoft.com/office/drawing/2014/main" id="{3366908C-FD61-EF49-3A4A-565BFA9DD8CB}"/>
              </a:ext>
            </a:extLst>
          </p:cNvPr>
          <p:cNvSpPr>
            <a:spLocks noGrp="1"/>
          </p:cNvSpPr>
          <p:nvPr>
            <p:ph type="body" sz="quarter" idx="15"/>
          </p:nvPr>
        </p:nvSpPr>
        <p:spPr/>
        <p:txBody>
          <a:bodyPr/>
          <a:lstStyle/>
          <a:p>
            <a:endParaRPr lang="en-GB"/>
          </a:p>
        </p:txBody>
      </p:sp>
      <p:sp>
        <p:nvSpPr>
          <p:cNvPr id="6" name="TextBox 5">
            <a:extLst>
              <a:ext uri="{FF2B5EF4-FFF2-40B4-BE49-F238E27FC236}">
                <a16:creationId xmlns:a16="http://schemas.microsoft.com/office/drawing/2014/main" id="{D8992BD4-20B2-417F-BF08-D57855292A7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Walkers – Made for Sharing</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7550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344626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Customer data-matching &amp; </a:t>
            </a:r>
            <a:r>
              <a:rPr lang="en-GB" dirty="0">
                <a:solidFill>
                  <a:srgbClr val="372D87"/>
                </a:solidFill>
                <a:latin typeface="Arial"/>
              </a:rPr>
              <a:t>opportunities for targeting</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a:xfrm>
            <a:off x="7538422" y="1614207"/>
            <a:ext cx="4368867" cy="3651531"/>
          </a:xfrm>
        </p:spPr>
        <p:txBody>
          <a:bodyPr>
            <a:normAutofit fontScale="85000" lnSpcReduction="20000"/>
          </a:bodyPr>
          <a:lstStyle/>
          <a:p>
            <a:pPr algn="l"/>
            <a:r>
              <a:rPr lang="en-GB" b="1" dirty="0">
                <a:solidFill>
                  <a:schemeClr val="bg2"/>
                </a:solidFill>
              </a:rPr>
              <a:t>Targeting opportunities:</a:t>
            </a:r>
          </a:p>
          <a:p>
            <a:pPr algn="l"/>
            <a:endParaRPr lang="en-GB" b="1" dirty="0">
              <a:solidFill>
                <a:schemeClr val="bg2"/>
              </a:solidFill>
            </a:endParaRPr>
          </a:p>
          <a:p>
            <a:pPr algn="l"/>
            <a:r>
              <a:rPr lang="en-GB" dirty="0">
                <a:solidFill>
                  <a:schemeClr val="bg2"/>
                </a:solidFill>
              </a:rPr>
              <a:t>Existing customers or non-customers</a:t>
            </a:r>
          </a:p>
          <a:p>
            <a:pPr algn="l"/>
            <a:endParaRPr lang="en-GB" dirty="0">
              <a:solidFill>
                <a:schemeClr val="bg2"/>
              </a:solidFill>
            </a:endParaRPr>
          </a:p>
          <a:p>
            <a:pPr algn="l"/>
            <a:r>
              <a:rPr lang="en-GB" dirty="0">
                <a:solidFill>
                  <a:schemeClr val="bg2"/>
                </a:solidFill>
              </a:rPr>
              <a:t>Customers approaching a renewal date</a:t>
            </a:r>
          </a:p>
          <a:p>
            <a:pPr algn="l"/>
            <a:endParaRPr lang="en-GB" dirty="0">
              <a:solidFill>
                <a:schemeClr val="bg2"/>
              </a:solidFill>
            </a:endParaRPr>
          </a:p>
          <a:p>
            <a:pPr algn="l"/>
            <a:r>
              <a:rPr lang="en-GB" dirty="0">
                <a:solidFill>
                  <a:schemeClr val="bg2"/>
                </a:solidFill>
              </a:rPr>
              <a:t>Customers likely to churn</a:t>
            </a:r>
          </a:p>
          <a:p>
            <a:pPr algn="l"/>
            <a:endParaRPr lang="en-GB" dirty="0">
              <a:solidFill>
                <a:schemeClr val="bg2"/>
              </a:solidFill>
            </a:endParaRPr>
          </a:p>
          <a:p>
            <a:pPr algn="l"/>
            <a:r>
              <a:rPr lang="en-GB" dirty="0">
                <a:solidFill>
                  <a:schemeClr val="bg2"/>
                </a:solidFill>
              </a:rPr>
              <a:t>Those who could benefit from another product / service</a:t>
            </a:r>
          </a:p>
          <a:p>
            <a:pPr algn="l"/>
            <a:endParaRPr lang="en-GB" dirty="0">
              <a:solidFill>
                <a:schemeClr val="bg2"/>
              </a:solidFill>
            </a:endParaRPr>
          </a:p>
          <a:p>
            <a:pPr algn="l"/>
            <a:r>
              <a:rPr lang="en-GB" dirty="0">
                <a:solidFill>
                  <a:schemeClr val="bg2"/>
                </a:solidFill>
              </a:rPr>
              <a:t>Different creative executions based on customer insight</a:t>
            </a:r>
          </a:p>
          <a:p>
            <a:endParaRPr lang="en-GB" dirty="0"/>
          </a:p>
        </p:txBody>
      </p:sp>
      <p:pic>
        <p:nvPicPr>
          <p:cNvPr id="7" name="Picture 6">
            <a:extLst>
              <a:ext uri="{FF2B5EF4-FFF2-40B4-BE49-F238E27FC236}">
                <a16:creationId xmlns:a16="http://schemas.microsoft.com/office/drawing/2014/main" id="{AD4F9462-F37D-4D25-8A49-8222DBF284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20" y="1481073"/>
            <a:ext cx="6940907" cy="3842278"/>
          </a:xfrm>
          <a:prstGeom prst="rect">
            <a:avLst/>
          </a:prstGeom>
        </p:spPr>
      </p:pic>
    </p:spTree>
    <p:extLst>
      <p:ext uri="{BB962C8B-B14F-4D97-AF65-F5344CB8AC3E}">
        <p14:creationId xmlns:p14="http://schemas.microsoft.com/office/powerpoint/2010/main" val="37814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arment lying on a couch&#10;&#10;Description automatically generated with medium confidence">
            <a:extLst>
              <a:ext uri="{FF2B5EF4-FFF2-40B4-BE49-F238E27FC236}">
                <a16:creationId xmlns:a16="http://schemas.microsoft.com/office/drawing/2014/main" id="{A8EC6D70-6460-3EF9-0EC6-91929B94D6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10758"/>
            <a:ext cx="6184106" cy="5938635"/>
          </a:xfrm>
          <a:prstGeom prst="rect">
            <a:avLst/>
          </a:prstGeo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BVOD &amp; AdSmart Pricing</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5169602" cy="3651531"/>
          </a:xfrm>
        </p:spPr>
        <p:txBody>
          <a:bodyPr/>
          <a:lstStyle/>
          <a:p>
            <a:r>
              <a:rPr lang="en-GB" dirty="0"/>
              <a:t>Doesn’t fluctuate with supply and demand like linear TV but operates on fixed cost per thousand (CPM)</a:t>
            </a:r>
          </a:p>
          <a:p>
            <a:endParaRPr lang="en-GB" dirty="0"/>
          </a:p>
          <a:p>
            <a:r>
              <a:rPr lang="en-GB" dirty="0" err="1"/>
              <a:t>Ratecard</a:t>
            </a:r>
            <a:r>
              <a:rPr lang="en-GB" dirty="0"/>
              <a:t> mainly varies based on degree of targeting with some seasonal variation based on demand</a:t>
            </a:r>
          </a:p>
          <a:p>
            <a:endParaRPr lang="en-GB" dirty="0"/>
          </a:p>
          <a:p>
            <a:r>
              <a:rPr lang="en-GB" dirty="0"/>
              <a:t>No advanced booking required but incentives for early booking</a:t>
            </a:r>
          </a:p>
          <a:p>
            <a:endParaRPr lang="en-GB" dirty="0"/>
          </a:p>
          <a:p>
            <a:r>
              <a:rPr lang="en-GB" dirty="0"/>
              <a:t>Most VOD bought through agencies and now available programmatically</a:t>
            </a:r>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Vinted - Clothes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272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wearing skeleton shirts&#10;&#10;Description automatically generated with medium confidence">
            <a:extLst>
              <a:ext uri="{FF2B5EF4-FFF2-40B4-BE49-F238E27FC236}">
                <a16:creationId xmlns:a16="http://schemas.microsoft.com/office/drawing/2014/main" id="{95B6D0ED-4DB3-46E7-E2D2-86D71F8BC06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BD0D3EDB-C69D-DBF7-F6DA-50AD619BD6CE}"/>
              </a:ext>
            </a:extLst>
          </p:cNvPr>
          <p:cNvSpPr>
            <a:spLocks noGrp="1"/>
          </p:cNvSpPr>
          <p:nvPr>
            <p:ph type="ctrTitle"/>
          </p:nvPr>
        </p:nvSpPr>
        <p:spPr/>
        <p:txBody>
          <a:bodyPr/>
          <a:lstStyle/>
          <a:p>
            <a:r>
              <a:rPr lang="en-US" dirty="0"/>
              <a:t>1. VIEWING LANDSCAPE</a:t>
            </a:r>
            <a:endParaRPr lang="en-GB" dirty="0"/>
          </a:p>
        </p:txBody>
      </p:sp>
      <p:sp>
        <p:nvSpPr>
          <p:cNvPr id="7" name="TextBox 6">
            <a:extLst>
              <a:ext uri="{FF2B5EF4-FFF2-40B4-BE49-F238E27FC236}">
                <a16:creationId xmlns:a16="http://schemas.microsoft.com/office/drawing/2014/main" id="{F5782DA6-AF77-3B6D-8B02-08AEDF964E70}"/>
              </a:ext>
            </a:extLst>
          </p:cNvPr>
          <p:cNvSpPr txBox="1"/>
          <p:nvPr/>
        </p:nvSpPr>
        <p:spPr>
          <a:xfrm rot="16200000">
            <a:off x="10169300" y="4960366"/>
            <a:ext cx="354904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Arial"/>
              </a:rPr>
              <a:t>Beavertown, ‘For Humans and other social beings’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9737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10;&#10;Description automatically generated">
            <a:extLst>
              <a:ext uri="{FF2B5EF4-FFF2-40B4-BE49-F238E27FC236}">
                <a16:creationId xmlns:a16="http://schemas.microsoft.com/office/drawing/2014/main" id="{8C5F1B6B-E96A-BD6A-3712-0E49EEF2AA0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C8909D03-4022-FCA9-0CDE-A457B023A39D}"/>
              </a:ext>
            </a:extLst>
          </p:cNvPr>
          <p:cNvSpPr>
            <a:spLocks noGrp="1"/>
          </p:cNvSpPr>
          <p:nvPr>
            <p:ph type="ctrTitle"/>
          </p:nvPr>
        </p:nvSpPr>
        <p:spPr/>
        <p:txBody>
          <a:bodyPr/>
          <a:lstStyle/>
          <a:p>
            <a:r>
              <a:rPr lang="en-US" dirty="0"/>
              <a:t>4. IT’S FOR EVERYONE</a:t>
            </a:r>
            <a:endParaRPr lang="en-GB" dirty="0"/>
          </a:p>
        </p:txBody>
      </p:sp>
      <p:sp>
        <p:nvSpPr>
          <p:cNvPr id="7" name="TextBox 6">
            <a:extLst>
              <a:ext uri="{FF2B5EF4-FFF2-40B4-BE49-F238E27FC236}">
                <a16:creationId xmlns:a16="http://schemas.microsoft.com/office/drawing/2014/main" id="{A8F7A794-8FA3-7FFD-D0AA-C0B8C95196EA}"/>
              </a:ext>
            </a:extLst>
          </p:cNvPr>
          <p:cNvSpPr txBox="1"/>
          <p:nvPr/>
        </p:nvSpPr>
        <p:spPr>
          <a:xfrm rot="16200000">
            <a:off x="10519781" y="5126535"/>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Arial"/>
              </a:rPr>
              <a:t>Boots. ‘Pipe Down’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90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7189-335B-4152-B8E7-C1CFB63E7D35}"/>
              </a:ext>
            </a:extLst>
          </p:cNvPr>
          <p:cNvSpPr>
            <a:spLocks noGrp="1"/>
          </p:cNvSpPr>
          <p:nvPr>
            <p:ph type="title"/>
          </p:nvPr>
        </p:nvSpPr>
        <p:spPr>
          <a:xfrm>
            <a:off x="371476" y="359944"/>
            <a:ext cx="10918824" cy="1021181"/>
          </a:xfrm>
        </p:spPr>
        <p:txBody>
          <a:bodyPr/>
          <a:lstStyle/>
          <a:p>
            <a:r>
              <a:rPr lang="en-GB"/>
              <a:t>671 advertisers spent less than £50k on TV in 2023</a:t>
            </a:r>
          </a:p>
        </p:txBody>
      </p:sp>
      <p:graphicFrame>
        <p:nvGraphicFramePr>
          <p:cNvPr id="6" name="Content Placeholder 5">
            <a:extLst>
              <a:ext uri="{FF2B5EF4-FFF2-40B4-BE49-F238E27FC236}">
                <a16:creationId xmlns:a16="http://schemas.microsoft.com/office/drawing/2014/main" id="{7A63F659-56F5-47B5-BBAB-B2D8E6099B45}"/>
              </a:ext>
            </a:extLst>
          </p:cNvPr>
          <p:cNvGraphicFramePr>
            <a:graphicFrameLocks noGrp="1"/>
          </p:cNvGraphicFramePr>
          <p:nvPr>
            <p:ph idx="1"/>
            <p:extLst>
              <p:ext uri="{D42A27DB-BD31-4B8C-83A1-F6EECF244321}">
                <p14:modId xmlns:p14="http://schemas.microsoft.com/office/powerpoint/2010/main" val="1602202251"/>
              </p:ext>
            </p:extLst>
          </p:nvPr>
        </p:nvGraphicFramePr>
        <p:xfrm>
          <a:off x="696000" y="11892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72E84C47-D00D-4040-881F-C0B04F876493}"/>
              </a:ext>
            </a:extLst>
          </p:cNvPr>
          <p:cNvSpPr txBox="1">
            <a:spLocks/>
          </p:cNvSpPr>
          <p:nvPr/>
        </p:nvSpPr>
        <p:spPr>
          <a:xfrm>
            <a:off x="378000"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2023</a:t>
            </a:r>
          </a:p>
        </p:txBody>
      </p:sp>
    </p:spTree>
    <p:extLst>
      <p:ext uri="{BB962C8B-B14F-4D97-AF65-F5344CB8AC3E}">
        <p14:creationId xmlns:p14="http://schemas.microsoft.com/office/powerpoint/2010/main" val="50795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a:t>Average TV view costs </a:t>
            </a:r>
            <a:r>
              <a:rPr lang="en-GB" sz="4400"/>
              <a:t>0.65p </a:t>
            </a:r>
            <a:r>
              <a:rPr lang="en-GB"/>
              <a:t>(in 2023)</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a:t>The average cost </a:t>
            </a:r>
            <a:br>
              <a:rPr lang="en-GB" sz="2400"/>
            </a:br>
            <a:r>
              <a:rPr lang="en-GB" sz="2400"/>
              <a:t>of buying the media space to get one </a:t>
            </a:r>
            <a:br>
              <a:rPr lang="en-GB" sz="2400"/>
            </a:br>
            <a:r>
              <a:rPr lang="en-GB" sz="2400"/>
              <a:t>person in the UK </a:t>
            </a:r>
            <a:br>
              <a:rPr lang="en-GB" sz="2400"/>
            </a:br>
            <a:r>
              <a:rPr lang="en-GB" sz="2400"/>
              <a:t>to see a TV (linear and VOD) advert </a:t>
            </a:r>
            <a:br>
              <a:rPr lang="en-GB" sz="2400"/>
            </a:br>
            <a:r>
              <a:rPr lang="en-GB" sz="240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a:solidFill>
                  <a:prstClr val="white"/>
                </a:solidFill>
              </a:rPr>
              <a:t>Source: 2023, Thinkbox estimates using AA/WARC</a:t>
            </a:r>
          </a:p>
          <a:p>
            <a:pPr>
              <a:defRPr/>
            </a:pPr>
            <a:endParaRPr lang="en-GB" sz="1000">
              <a:solidFill>
                <a:prstClr val="white"/>
              </a:solidFill>
            </a:endParaRPr>
          </a:p>
        </p:txBody>
      </p:sp>
    </p:spTree>
    <p:custDataLst>
      <p:tags r:id="rId1"/>
    </p:custDataLst>
    <p:extLst>
      <p:ext uri="{BB962C8B-B14F-4D97-AF65-F5344CB8AC3E}">
        <p14:creationId xmlns:p14="http://schemas.microsoft.com/office/powerpoint/2010/main" val="266769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D242706-E214-BC59-FC28-C708E3C7E36A}"/>
              </a:ext>
            </a:extLst>
          </p:cNvPr>
          <p:cNvSpPr/>
          <p:nvPr/>
        </p:nvSpPr>
        <p:spPr>
          <a:xfrm>
            <a:off x="7206071" y="1571400"/>
            <a:ext cx="3686400" cy="36864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£131.03</a:t>
            </a:r>
          </a:p>
        </p:txBody>
      </p:sp>
      <p:sp>
        <p:nvSpPr>
          <p:cNvPr id="2" name="Title 1">
            <a:extLst>
              <a:ext uri="{FF2B5EF4-FFF2-40B4-BE49-F238E27FC236}">
                <a16:creationId xmlns:a16="http://schemas.microsoft.com/office/drawing/2014/main" id="{1589895A-3AB8-E0A2-3EF8-E471133701E6}"/>
              </a:ext>
            </a:extLst>
          </p:cNvPr>
          <p:cNvSpPr>
            <a:spLocks noGrp="1"/>
          </p:cNvSpPr>
          <p:nvPr>
            <p:ph type="title"/>
          </p:nvPr>
        </p:nvSpPr>
        <p:spPr/>
        <p:txBody>
          <a:bodyPr/>
          <a:lstStyle/>
          <a:p>
            <a:r>
              <a:rPr lang="en-GB"/>
              <a:t>TV remains the lowest priced video channel</a:t>
            </a:r>
          </a:p>
        </p:txBody>
      </p:sp>
      <p:sp>
        <p:nvSpPr>
          <p:cNvPr id="3" name="Text Placeholder 2">
            <a:extLst>
              <a:ext uri="{FF2B5EF4-FFF2-40B4-BE49-F238E27FC236}">
                <a16:creationId xmlns:a16="http://schemas.microsoft.com/office/drawing/2014/main" id="{F86B950F-D1DC-0569-31DA-C90AEBD65B4E}"/>
              </a:ext>
            </a:extLst>
          </p:cNvPr>
          <p:cNvSpPr>
            <a:spLocks noGrp="1"/>
          </p:cNvSpPr>
          <p:nvPr>
            <p:ph type="body" sz="quarter" idx="15"/>
          </p:nvPr>
        </p:nvSpPr>
        <p:spPr>
          <a:xfrm>
            <a:off x="378000" y="5364000"/>
            <a:ext cx="11334817" cy="304800"/>
          </a:xfrm>
        </p:spPr>
        <p:txBody>
          <a:bodyPr/>
          <a:lstStyle/>
          <a:p>
            <a:r>
              <a:rPr lang="en-GB"/>
              <a:t>Source: 2023, Thinkbox estimates using AA/WARC (estimates), Barb, ViewersLogic, IPA TouchPoints 2023 </a:t>
            </a:r>
          </a:p>
          <a:p>
            <a:endParaRPr lang="en-GB"/>
          </a:p>
        </p:txBody>
      </p:sp>
      <p:sp>
        <p:nvSpPr>
          <p:cNvPr id="6" name="Oval 5">
            <a:extLst>
              <a:ext uri="{FF2B5EF4-FFF2-40B4-BE49-F238E27FC236}">
                <a16:creationId xmlns:a16="http://schemas.microsoft.com/office/drawing/2014/main" id="{487E6036-D8AE-6E2A-F9DD-94766814E246}"/>
              </a:ext>
            </a:extLst>
          </p:cNvPr>
          <p:cNvSpPr/>
          <p:nvPr/>
        </p:nvSpPr>
        <p:spPr>
          <a:xfrm>
            <a:off x="1840595" y="2948400"/>
            <a:ext cx="820800" cy="8208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£6.50</a:t>
            </a:r>
          </a:p>
        </p:txBody>
      </p:sp>
      <p:sp>
        <p:nvSpPr>
          <p:cNvPr id="7" name="TextBox 6">
            <a:extLst>
              <a:ext uri="{FF2B5EF4-FFF2-40B4-BE49-F238E27FC236}">
                <a16:creationId xmlns:a16="http://schemas.microsoft.com/office/drawing/2014/main" id="{89DB2EE4-B390-C370-ED22-0AF8B803E9E6}"/>
              </a:ext>
            </a:extLst>
          </p:cNvPr>
          <p:cNvSpPr txBox="1"/>
          <p:nvPr/>
        </p:nvSpPr>
        <p:spPr>
          <a:xfrm>
            <a:off x="2069363" y="1748408"/>
            <a:ext cx="5036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a:t>
            </a:r>
          </a:p>
        </p:txBody>
      </p:sp>
      <p:sp>
        <p:nvSpPr>
          <p:cNvPr id="8" name="TextBox 7">
            <a:extLst>
              <a:ext uri="{FF2B5EF4-FFF2-40B4-BE49-F238E27FC236}">
                <a16:creationId xmlns:a16="http://schemas.microsoft.com/office/drawing/2014/main" id="{01BB23A3-2508-C72D-2CD8-6DBF5F81B2CF}"/>
              </a:ext>
            </a:extLst>
          </p:cNvPr>
          <p:cNvSpPr txBox="1"/>
          <p:nvPr/>
        </p:nvSpPr>
        <p:spPr>
          <a:xfrm>
            <a:off x="8024085" y="1137709"/>
            <a:ext cx="207917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Other online video </a:t>
            </a:r>
          </a:p>
        </p:txBody>
      </p:sp>
      <p:sp>
        <p:nvSpPr>
          <p:cNvPr id="11" name="TextBox 10">
            <a:extLst>
              <a:ext uri="{FF2B5EF4-FFF2-40B4-BE49-F238E27FC236}">
                <a16:creationId xmlns:a16="http://schemas.microsoft.com/office/drawing/2014/main" id="{D8800587-6CB2-1A57-7ADC-65E2E5F11F9C}"/>
              </a:ext>
            </a:extLst>
          </p:cNvPr>
          <p:cNvSpPr txBox="1"/>
          <p:nvPr/>
        </p:nvSpPr>
        <p:spPr>
          <a:xfrm>
            <a:off x="4614787" y="1718846"/>
            <a:ext cx="108709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YouTube </a:t>
            </a:r>
          </a:p>
        </p:txBody>
      </p:sp>
      <p:sp>
        <p:nvSpPr>
          <p:cNvPr id="12" name="Oval 11">
            <a:extLst>
              <a:ext uri="{FF2B5EF4-FFF2-40B4-BE49-F238E27FC236}">
                <a16:creationId xmlns:a16="http://schemas.microsoft.com/office/drawing/2014/main" id="{669B7678-CEA1-3DB9-DE5D-020C84B16062}"/>
              </a:ext>
            </a:extLst>
          </p:cNvPr>
          <p:cNvSpPr/>
          <p:nvPr/>
        </p:nvSpPr>
        <p:spPr>
          <a:xfrm>
            <a:off x="4569733" y="2770200"/>
            <a:ext cx="1198800" cy="11988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a:ea typeface="+mn-ea"/>
                <a:cs typeface="+mn-cs"/>
              </a:rPr>
              <a:t>£13.86</a:t>
            </a:r>
          </a:p>
        </p:txBody>
      </p:sp>
      <p:sp>
        <p:nvSpPr>
          <p:cNvPr id="13" name="TextBox 12">
            <a:extLst>
              <a:ext uri="{FF2B5EF4-FFF2-40B4-BE49-F238E27FC236}">
                <a16:creationId xmlns:a16="http://schemas.microsoft.com/office/drawing/2014/main" id="{8FDE8C0B-E149-4FC5-811C-A660A6FA33E0}"/>
              </a:ext>
            </a:extLst>
          </p:cNvPr>
          <p:cNvSpPr txBox="1"/>
          <p:nvPr/>
        </p:nvSpPr>
        <p:spPr>
          <a:xfrm>
            <a:off x="479426" y="1142566"/>
            <a:ext cx="43379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Average cost per 30 second (000s)</a:t>
            </a:r>
          </a:p>
        </p:txBody>
      </p:sp>
    </p:spTree>
    <p:extLst>
      <p:ext uri="{BB962C8B-B14F-4D97-AF65-F5344CB8AC3E}">
        <p14:creationId xmlns:p14="http://schemas.microsoft.com/office/powerpoint/2010/main" val="121752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fire&#10;&#10;Description automatically generated">
            <a:extLst>
              <a:ext uri="{FF2B5EF4-FFF2-40B4-BE49-F238E27FC236}">
                <a16:creationId xmlns:a16="http://schemas.microsoft.com/office/drawing/2014/main" id="{5C86CC29-62ED-8355-0CB3-73EF796C004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93" r="12593"/>
          <a:stretch>
            <a:fillRect/>
          </a:stretch>
        </p:blipFill>
        <p:spPr/>
      </p:pic>
      <p:sp>
        <p:nvSpPr>
          <p:cNvPr id="3" name="Title 2">
            <a:extLst>
              <a:ext uri="{FF2B5EF4-FFF2-40B4-BE49-F238E27FC236}">
                <a16:creationId xmlns:a16="http://schemas.microsoft.com/office/drawing/2014/main" id="{99998EC1-73EB-2A04-5719-BF907A955AAA}"/>
              </a:ext>
            </a:extLst>
          </p:cNvPr>
          <p:cNvSpPr>
            <a:spLocks noGrp="1"/>
          </p:cNvSpPr>
          <p:nvPr>
            <p:ph type="ctrTitle"/>
          </p:nvPr>
        </p:nvSpPr>
        <p:spPr/>
        <p:txBody>
          <a:bodyPr/>
          <a:lstStyle/>
          <a:p>
            <a:r>
              <a:rPr lang="en-US" dirty="0"/>
              <a:t>5. THE BUSINESS CASE FOR ADVERTSING</a:t>
            </a:r>
            <a:endParaRPr lang="en-GB" dirty="0"/>
          </a:p>
        </p:txBody>
      </p:sp>
      <p:sp>
        <p:nvSpPr>
          <p:cNvPr id="7" name="TextBox 6">
            <a:extLst>
              <a:ext uri="{FF2B5EF4-FFF2-40B4-BE49-F238E27FC236}">
                <a16:creationId xmlns:a16="http://schemas.microsoft.com/office/drawing/2014/main" id="{6605341C-C548-A664-0EB8-BAB11C0EB358}"/>
              </a:ext>
            </a:extLst>
          </p:cNvPr>
          <p:cNvSpPr txBox="1"/>
          <p:nvPr/>
        </p:nvSpPr>
        <p:spPr>
          <a:xfrm rot="16200000">
            <a:off x="10504183" y="5243642"/>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Carlsberg, ‘Curiosity</a:t>
            </a:r>
            <a:r>
              <a:rPr lang="en-US" sz="1000" dirty="0">
                <a:solidFill>
                  <a:prstClr val="white"/>
                </a:solidFill>
                <a:latin typeface="Arial"/>
              </a:rPr>
              <a: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0428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45F915A8-68F8-434D-3C80-F691EAE660B4}"/>
              </a:ext>
            </a:extLst>
          </p:cNvPr>
          <p:cNvSpPr txBox="1"/>
          <p:nvPr/>
        </p:nvSpPr>
        <p:spPr>
          <a:xfrm>
            <a:off x="1270955" y="3709223"/>
            <a:ext cx="9639177" cy="830997"/>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Quality</a:t>
            </a:r>
            <a:r>
              <a:rPr kumimoji="0" lang="en-GB" sz="1600" b="0" i="0" u="none" strike="noStrike" kern="1200" cap="none" spc="0" normalizeH="0" baseline="0" noProof="0" dirty="0">
                <a:ln>
                  <a:noFill/>
                </a:ln>
                <a:solidFill>
                  <a:srgbClr val="4D4D4D"/>
                </a:solidFill>
                <a:effectLst/>
                <a:uLnTx/>
                <a:uFillTx/>
                <a:latin typeface="Arial"/>
                <a:ea typeface="+mn-ea"/>
                <a:cs typeface="+mn-cs"/>
              </a:rPr>
              <a:t>:		Market Mix Modelling - gold standard for media effectiveness</a:t>
            </a: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Independent</a:t>
            </a:r>
            <a:r>
              <a:rPr kumimoji="0" lang="en-GB" sz="1600" b="0" i="0" u="none" strike="noStrike" kern="1200" cap="none" spc="0" normalizeH="0" baseline="0" noProof="0" dirty="0">
                <a:ln>
                  <a:noFill/>
                </a:ln>
                <a:solidFill>
                  <a:srgbClr val="4D4D4D"/>
                </a:solidFill>
                <a:effectLst/>
                <a:uLnTx/>
                <a:uFillTx/>
                <a:latin typeface="Arial"/>
                <a:ea typeface="+mn-ea"/>
                <a:cs typeface="+mn-cs"/>
              </a:rPr>
              <a:t>:	Client data from models already commissioned and paid-for by the respective brand</a:t>
            </a: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Current</a:t>
            </a:r>
            <a:r>
              <a:rPr kumimoji="0" lang="en-GB" sz="1600" b="0" i="0" u="none" strike="noStrike" kern="1200" cap="none" spc="0" normalizeH="0" baseline="0" noProof="0" dirty="0">
                <a:ln>
                  <a:noFill/>
                </a:ln>
                <a:solidFill>
                  <a:srgbClr val="4D4D4D"/>
                </a:solidFill>
                <a:effectLst/>
                <a:uLnTx/>
                <a:uFillTx/>
                <a:latin typeface="Arial"/>
                <a:ea typeface="+mn-ea"/>
                <a:cs typeface="+mn-cs"/>
              </a:rPr>
              <a:t>:		</a:t>
            </a:r>
            <a:r>
              <a:rPr lang="en-GB" sz="1600" dirty="0">
                <a:solidFill>
                  <a:srgbClr val="4D4D4D"/>
                </a:solidFill>
                <a:latin typeface="Arial"/>
              </a:rPr>
              <a:t>Just </a:t>
            </a:r>
            <a:r>
              <a:rPr kumimoji="0" lang="en-GB" sz="1600" b="0" i="0" u="none" strike="noStrike" kern="1200" cap="none" spc="0" normalizeH="0" baseline="0" noProof="0" dirty="0">
                <a:ln>
                  <a:noFill/>
                </a:ln>
                <a:solidFill>
                  <a:srgbClr val="4D4D4D"/>
                </a:solidFill>
                <a:effectLst/>
                <a:uLnTx/>
                <a:uFillTx/>
                <a:latin typeface="Arial"/>
                <a:ea typeface="+mn-ea"/>
                <a:cs typeface="+mn-cs"/>
              </a:rPr>
              <a:t>campaigns from 2021–2023 to enable post-Covid market understanding</a:t>
            </a:r>
          </a:p>
        </p:txBody>
      </p:sp>
      <p:pic>
        <p:nvPicPr>
          <p:cNvPr id="3" name="Picture Placeholder 2" descr="A group of men carrying bags&#10;&#10;Description automatically generated">
            <a:extLst>
              <a:ext uri="{FF2B5EF4-FFF2-40B4-BE49-F238E27FC236}">
                <a16:creationId xmlns:a16="http://schemas.microsoft.com/office/drawing/2014/main" id="{D7ABA9CE-2074-7D88-7535-2FC2EE460F64}"/>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4781" b="4781"/>
          <a:stretch>
            <a:fillRect/>
          </a:stretch>
        </p:blipFill>
        <p:spPr>
          <a:xfrm>
            <a:off x="4273355" y="1428750"/>
            <a:ext cx="3645289" cy="1853970"/>
          </a:xfrm>
        </p:spPr>
      </p:pic>
      <p:pic>
        <p:nvPicPr>
          <p:cNvPr id="27" name="Picture Placeholder 26" descr="A close-up of a necklace&#10;&#10;Description automatically generated">
            <a:extLst>
              <a:ext uri="{FF2B5EF4-FFF2-40B4-BE49-F238E27FC236}">
                <a16:creationId xmlns:a16="http://schemas.microsoft.com/office/drawing/2014/main" id="{76EA3BAE-3182-DA88-976D-5541B864943C}"/>
              </a:ext>
            </a:extLst>
          </p:cNvPr>
          <p:cNvPicPr>
            <a:picLocks noGrp="1" noChangeAspect="1"/>
          </p:cNvPicPr>
          <p:nvPr>
            <p:ph type="pic" sz="quarter" idx="15"/>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4781" b="4781"/>
          <a:stretch>
            <a:fillRect/>
          </a:stretch>
        </p:blipFill>
        <p:spPr>
          <a:xfrm>
            <a:off x="8067285" y="1428750"/>
            <a:ext cx="3645289" cy="1853970"/>
          </a:xfrm>
        </p:spPr>
      </p:pic>
      <p:sp>
        <p:nvSpPr>
          <p:cNvPr id="10" name="Title 9">
            <a:extLst>
              <a:ext uri="{FF2B5EF4-FFF2-40B4-BE49-F238E27FC236}">
                <a16:creationId xmlns:a16="http://schemas.microsoft.com/office/drawing/2014/main" id="{BCFD4503-9122-CB17-F161-B30FF662F5DE}"/>
              </a:ext>
            </a:extLst>
          </p:cNvPr>
          <p:cNvSpPr>
            <a:spLocks noGrp="1"/>
          </p:cNvSpPr>
          <p:nvPr>
            <p:ph type="title"/>
          </p:nvPr>
        </p:nvSpPr>
        <p:spPr>
          <a:xfrm>
            <a:off x="371475" y="359944"/>
            <a:ext cx="11341099" cy="1021181"/>
          </a:xfrm>
        </p:spPr>
        <p:txBody>
          <a:bodyPr>
            <a:normAutofit/>
          </a:bodyPr>
          <a:lstStyle/>
          <a:p>
            <a:r>
              <a:rPr lang="en-GB" dirty="0"/>
              <a:t>Profit Ability 2 database: quality, independence, current</a:t>
            </a:r>
          </a:p>
        </p:txBody>
      </p:sp>
      <p:sp>
        <p:nvSpPr>
          <p:cNvPr id="18" name="Rectangle 17">
            <a:extLst>
              <a:ext uri="{FF2B5EF4-FFF2-40B4-BE49-F238E27FC236}">
                <a16:creationId xmlns:a16="http://schemas.microsoft.com/office/drawing/2014/main" id="{8E4C1E01-59C4-A01E-28C6-2C24F6F9EC05}"/>
              </a:ext>
            </a:extLst>
          </p:cNvPr>
          <p:cNvSpPr/>
          <p:nvPr/>
        </p:nvSpPr>
        <p:spPr>
          <a:xfrm>
            <a:off x="479429" y="1428750"/>
            <a:ext cx="3645286" cy="1853970"/>
          </a:xfrm>
          <a:prstGeom prst="rect">
            <a:avLst/>
          </a:prstGeom>
          <a:noFill/>
        </p:spPr>
        <p:txBody>
          <a:bodyPr vert="horz" lIns="144000" tIns="45720" rIns="144000" bIns="4572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ea typeface="+mn-ea"/>
                <a:cs typeface="+mn-cs"/>
              </a:rPr>
              <a:t>5 Agencies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ea typeface="+mn-ea"/>
                <a:cs typeface="+mn-cs"/>
              </a:rPr>
              <a:t>10 Media channels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2000" i="0" u="none" strike="noStrike" kern="1200" cap="none" spc="0" normalizeH="0" baseline="0" noProof="0" dirty="0">
              <a:ln>
                <a:noFill/>
              </a:ln>
              <a:solidFill>
                <a:schemeClr val="bg1"/>
              </a:solidFill>
              <a:effectLst/>
              <a:uLnTx/>
              <a:uFillTx/>
              <a:ea typeface="+mn-ea"/>
              <a:cs typeface="+mn-cs"/>
            </a:endParaRPr>
          </a:p>
        </p:txBody>
      </p:sp>
      <p:pic>
        <p:nvPicPr>
          <p:cNvPr id="29" name="Picture Placeholder 4" descr="A person waving his hand&#10;&#10;Description automatically generated">
            <a:extLst>
              <a:ext uri="{FF2B5EF4-FFF2-40B4-BE49-F238E27FC236}">
                <a16:creationId xmlns:a16="http://schemas.microsoft.com/office/drawing/2014/main" id="{C86FEF44-9A02-F9EF-3960-C5D7C7A0765A}"/>
              </a:ext>
            </a:extLst>
          </p:cNvPr>
          <p:cNvPicPr>
            <a:picLocks noGrp="1" noChangeAspect="1"/>
          </p:cNvPicPr>
          <p:nvPr>
            <p:ph type="pic" sz="quarter" idx="19"/>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4781" b="4781"/>
          <a:stretch>
            <a:fillRect/>
          </a:stretch>
        </p:blipFill>
        <p:spPr>
          <a:xfrm>
            <a:off x="479425" y="1428750"/>
            <a:ext cx="3644900" cy="1854200"/>
          </a:xfrm>
        </p:spPr>
      </p:pic>
      <p:sp>
        <p:nvSpPr>
          <p:cNvPr id="30" name="TextBox 29">
            <a:extLst>
              <a:ext uri="{FF2B5EF4-FFF2-40B4-BE49-F238E27FC236}">
                <a16:creationId xmlns:a16="http://schemas.microsoft.com/office/drawing/2014/main" id="{B166A441-A986-7A89-144E-DA8ACAB66838}"/>
              </a:ext>
            </a:extLst>
          </p:cNvPr>
          <p:cNvSpPr txBox="1"/>
          <p:nvPr/>
        </p:nvSpPr>
        <p:spPr>
          <a:xfrm>
            <a:off x="479424" y="1811086"/>
            <a:ext cx="3645289" cy="1089529"/>
          </a:xfrm>
          <a:prstGeom prst="rect">
            <a:avLst/>
          </a:prstGeom>
          <a:noFill/>
        </p:spPr>
        <p:txBody>
          <a:bodyPr wrap="square">
            <a:spAutoFit/>
          </a:bodyPr>
          <a:lstStyle/>
          <a:p>
            <a:pPr marL="0" marR="0" lvl="0" indent="0" algn="ctr" defTabSz="914400" rtl="0" eaLnBrk="1" fontAlgn="auto" latinLnBrk="0" hangingPunct="1">
              <a:lnSpc>
                <a:spcPct val="90000"/>
              </a:lnSpc>
              <a:spcAft>
                <a:spcPts val="0"/>
              </a:spcAft>
              <a:buClrTx/>
              <a:buSzTx/>
              <a:buFontTx/>
              <a:buNone/>
              <a:tabLst/>
              <a:defRPr/>
            </a:pPr>
            <a:r>
              <a:rPr kumimoji="0" lang="en-GB" sz="3600" i="0" u="none" strike="noStrike" kern="1200" cap="none" spc="0" normalizeH="0" baseline="0" noProof="0" dirty="0">
                <a:ln>
                  <a:noFill/>
                </a:ln>
                <a:solidFill>
                  <a:schemeClr val="bg1"/>
                </a:solidFill>
                <a:effectLst/>
                <a:uLnTx/>
                <a:uFillTx/>
                <a:ea typeface="+mn-ea"/>
                <a:cs typeface="+mn-cs"/>
              </a:rPr>
              <a:t>5</a:t>
            </a:r>
            <a:r>
              <a:rPr kumimoji="0" lang="en-GB" sz="1800" i="0" u="none" strike="noStrike" kern="1200" cap="none" spc="0" normalizeH="0" baseline="0" noProof="0" dirty="0">
                <a:ln>
                  <a:noFill/>
                </a:ln>
                <a:solidFill>
                  <a:schemeClr val="bg1"/>
                </a:solidFill>
                <a:effectLst/>
                <a:uLnTx/>
                <a:uFillTx/>
                <a:ea typeface="+mn-ea"/>
                <a:cs typeface="+mn-cs"/>
              </a:rPr>
              <a:t> Agencies</a:t>
            </a:r>
          </a:p>
          <a:p>
            <a:pPr marL="0" marR="0" lvl="0" indent="0" algn="ctr" defTabSz="914400" rtl="0" eaLnBrk="1" fontAlgn="auto" latinLnBrk="0" hangingPunct="1">
              <a:lnSpc>
                <a:spcPct val="90000"/>
              </a:lnSpc>
              <a:spcAft>
                <a:spcPts val="0"/>
              </a:spcAft>
              <a:buClrTx/>
              <a:buSzTx/>
              <a:buFontTx/>
              <a:buNone/>
              <a:tabLst/>
              <a:defRPr/>
            </a:pPr>
            <a:r>
              <a:rPr kumimoji="0" lang="en-GB" sz="3600" i="0" u="none" strike="noStrike" kern="1200" cap="none" spc="0" normalizeH="0" baseline="0" noProof="0" dirty="0">
                <a:ln>
                  <a:noFill/>
                </a:ln>
                <a:solidFill>
                  <a:schemeClr val="bg1"/>
                </a:solidFill>
                <a:effectLst/>
                <a:uLnTx/>
                <a:uFillTx/>
                <a:ea typeface="+mn-ea"/>
                <a:cs typeface="+mn-cs"/>
              </a:rPr>
              <a:t>10</a:t>
            </a:r>
            <a:r>
              <a:rPr kumimoji="0" lang="en-GB" sz="1800" i="0" u="none" strike="noStrike" kern="1200" cap="none" spc="0" normalizeH="0" baseline="0" noProof="0" dirty="0">
                <a:ln>
                  <a:noFill/>
                </a:ln>
                <a:solidFill>
                  <a:schemeClr val="bg1"/>
                </a:solidFill>
                <a:effectLst/>
                <a:uLnTx/>
                <a:uFillTx/>
                <a:ea typeface="+mn-ea"/>
                <a:cs typeface="+mn-cs"/>
              </a:rPr>
              <a:t> Media channels</a:t>
            </a:r>
          </a:p>
        </p:txBody>
      </p:sp>
      <p:sp>
        <p:nvSpPr>
          <p:cNvPr id="31" name="TextBox 30">
            <a:extLst>
              <a:ext uri="{FF2B5EF4-FFF2-40B4-BE49-F238E27FC236}">
                <a16:creationId xmlns:a16="http://schemas.microsoft.com/office/drawing/2014/main" id="{95D17AC6-7E0B-01EE-34E4-57DE89B56419}"/>
              </a:ext>
            </a:extLst>
          </p:cNvPr>
          <p:cNvSpPr txBox="1"/>
          <p:nvPr/>
        </p:nvSpPr>
        <p:spPr>
          <a:xfrm>
            <a:off x="4273355" y="1935620"/>
            <a:ext cx="3645289" cy="8402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Arial"/>
                <a:ea typeface="+mn-ea"/>
                <a:cs typeface="+mn-cs"/>
              </a:rPr>
              <a:t>£1.8bn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Arial"/>
                <a:ea typeface="+mn-ea"/>
                <a:cs typeface="+mn-cs"/>
              </a:rPr>
              <a:t>Media spend analysed</a:t>
            </a:r>
            <a:endParaRPr kumimoji="0" lang="en-GB" sz="1800" b="0" i="0" u="none" strike="noStrike" kern="1200" cap="none" spc="0" normalizeH="0" baseline="0" noProof="0" dirty="0">
              <a:ln>
                <a:noFill/>
              </a:ln>
              <a:solidFill>
                <a:schemeClr val="bg1"/>
              </a:solidFill>
              <a:effectLst/>
              <a:uLnTx/>
              <a:uFillTx/>
              <a:ea typeface="+mn-ea"/>
              <a:cs typeface="+mn-cs"/>
            </a:endParaRPr>
          </a:p>
        </p:txBody>
      </p:sp>
      <p:sp>
        <p:nvSpPr>
          <p:cNvPr id="32" name="TextBox 31">
            <a:extLst>
              <a:ext uri="{FF2B5EF4-FFF2-40B4-BE49-F238E27FC236}">
                <a16:creationId xmlns:a16="http://schemas.microsoft.com/office/drawing/2014/main" id="{A88C4D29-DB8A-DC7E-CB9D-737D2CDF24BD}"/>
              </a:ext>
            </a:extLst>
          </p:cNvPr>
          <p:cNvSpPr txBox="1"/>
          <p:nvPr/>
        </p:nvSpPr>
        <p:spPr>
          <a:xfrm>
            <a:off x="8067285" y="1561672"/>
            <a:ext cx="3645289" cy="1588127"/>
          </a:xfrm>
          <a:prstGeom prst="rect">
            <a:avLst/>
          </a:prstGeom>
          <a:noFill/>
        </p:spPr>
        <p:txBody>
          <a:bodyPr wrap="square">
            <a:spAutoFit/>
          </a:bodyPr>
          <a:lstStyle/>
          <a:p>
            <a:pPr algn="ctr">
              <a:lnSpc>
                <a:spcPct val="90000"/>
              </a:lnSpc>
              <a:defRPr/>
            </a:pPr>
            <a:r>
              <a:rPr kumimoji="0" lang="en-GB" sz="3600" b="0" i="0" u="none" strike="noStrike" kern="1200" cap="none" spc="0" normalizeH="0" baseline="0" noProof="0" dirty="0">
                <a:ln>
                  <a:noFill/>
                </a:ln>
                <a:solidFill>
                  <a:schemeClr val="bg1"/>
                </a:solidFill>
                <a:effectLst/>
                <a:uLnTx/>
                <a:uFillTx/>
                <a:latin typeface="Arial"/>
                <a:ea typeface="+mn-ea"/>
                <a:cs typeface="+mn-cs"/>
              </a:rPr>
              <a:t>14</a:t>
            </a:r>
            <a:r>
              <a:rPr kumimoji="0" lang="en-GB" sz="1800" b="0" i="0" u="none" strike="noStrike" kern="1200" cap="none" spc="0" normalizeH="0" baseline="0" noProof="0" dirty="0">
                <a:ln>
                  <a:noFill/>
                </a:ln>
                <a:solidFill>
                  <a:schemeClr val="bg1"/>
                </a:solidFill>
                <a:effectLst/>
                <a:uLnTx/>
                <a:uFillTx/>
                <a:latin typeface="Arial"/>
                <a:ea typeface="+mn-ea"/>
                <a:cs typeface="+mn-cs"/>
              </a:rPr>
              <a:t> Sectors</a:t>
            </a:r>
          </a:p>
          <a:p>
            <a:pPr algn="ctr">
              <a:lnSpc>
                <a:spcPct val="90000"/>
              </a:lnSpc>
              <a:defRPr/>
            </a:pPr>
            <a:r>
              <a:rPr kumimoji="0" lang="en-GB" sz="3600" b="0" i="0" u="none" strike="noStrike" kern="1200" cap="none" spc="0" normalizeH="0" baseline="0" noProof="0" dirty="0">
                <a:ln>
                  <a:noFill/>
                </a:ln>
                <a:solidFill>
                  <a:schemeClr val="bg1"/>
                </a:solidFill>
                <a:effectLst/>
                <a:uLnTx/>
                <a:uFillTx/>
                <a:latin typeface="Arial"/>
                <a:ea typeface="+mn-ea"/>
                <a:cs typeface="+mn-cs"/>
              </a:rPr>
              <a:t>141</a:t>
            </a:r>
            <a:r>
              <a:rPr kumimoji="0" lang="en-GB" sz="1800" b="0" i="0" u="none" strike="noStrike" kern="1200" cap="none" spc="0" normalizeH="0" baseline="0" noProof="0" dirty="0">
                <a:ln>
                  <a:noFill/>
                </a:ln>
                <a:solidFill>
                  <a:schemeClr val="bg1"/>
                </a:solidFill>
                <a:effectLst/>
                <a:uLnTx/>
                <a:uFillTx/>
                <a:latin typeface="Arial"/>
                <a:ea typeface="+mn-ea"/>
                <a:cs typeface="+mn-cs"/>
              </a:rPr>
              <a:t> Brands (total)</a:t>
            </a:r>
          </a:p>
          <a:p>
            <a:pPr algn="ctr">
              <a:lnSpc>
                <a:spcPct val="90000"/>
              </a:lnSpc>
              <a:defRPr/>
            </a:pPr>
            <a:r>
              <a:rPr kumimoji="0" lang="en-GB" sz="3600" b="0" i="0" u="none" strike="noStrike" kern="1200" cap="none" spc="0" normalizeH="0" baseline="0" noProof="0" dirty="0">
                <a:ln>
                  <a:noFill/>
                </a:ln>
                <a:solidFill>
                  <a:schemeClr val="bg1"/>
                </a:solidFill>
                <a:effectLst/>
                <a:uLnTx/>
                <a:uFillTx/>
                <a:latin typeface="Arial"/>
                <a:ea typeface="+mn-ea"/>
                <a:cs typeface="+mn-cs"/>
              </a:rPr>
              <a:t>53</a:t>
            </a:r>
            <a:r>
              <a:rPr kumimoji="0" lang="en-GB" sz="1800" b="0" i="0" u="none" strike="noStrike" kern="1200" cap="none" spc="0" normalizeH="0" baseline="0" noProof="0" dirty="0">
                <a:ln>
                  <a:noFill/>
                </a:ln>
                <a:solidFill>
                  <a:schemeClr val="bg1"/>
                </a:solidFill>
                <a:effectLst/>
                <a:uLnTx/>
                <a:uFillTx/>
                <a:latin typeface="Arial"/>
                <a:ea typeface="+mn-ea"/>
                <a:cs typeface="+mn-cs"/>
              </a:rPr>
              <a:t> (matched pre &amp; post Covid)</a:t>
            </a:r>
          </a:p>
        </p:txBody>
      </p:sp>
      <p:grpSp>
        <p:nvGrpSpPr>
          <p:cNvPr id="38" name="Group 37">
            <a:extLst>
              <a:ext uri="{FF2B5EF4-FFF2-40B4-BE49-F238E27FC236}">
                <a16:creationId xmlns:a16="http://schemas.microsoft.com/office/drawing/2014/main" id="{39877F37-5661-9814-B2B7-713D2CCD0578}"/>
              </a:ext>
            </a:extLst>
          </p:cNvPr>
          <p:cNvGrpSpPr/>
          <p:nvPr/>
        </p:nvGrpSpPr>
        <p:grpSpPr>
          <a:xfrm>
            <a:off x="1061964" y="4966722"/>
            <a:ext cx="10068072" cy="612000"/>
            <a:chOff x="1148228" y="3733135"/>
            <a:chExt cx="10068072" cy="612000"/>
          </a:xfrm>
        </p:grpSpPr>
        <p:pic>
          <p:nvPicPr>
            <p:cNvPr id="33" name="Picture 2" descr="Ebiquity - Wikipedia">
              <a:extLst>
                <a:ext uri="{FF2B5EF4-FFF2-40B4-BE49-F238E27FC236}">
                  <a16:creationId xmlns:a16="http://schemas.microsoft.com/office/drawing/2014/main" id="{8D0D731F-0A76-83A6-0F1C-99E2D80CED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8228" y="3805135"/>
              <a:ext cx="1360993" cy="468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Our company | Gain Theory">
              <a:extLst>
                <a:ext uri="{FF2B5EF4-FFF2-40B4-BE49-F238E27FC236}">
                  <a16:creationId xmlns:a16="http://schemas.microsoft.com/office/drawing/2014/main" id="{84C9A774-00F0-1863-FF03-5EF9B7CD43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1207" y="3733135"/>
              <a:ext cx="978677" cy="612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indshare named Cannes Lions Media Network of the Year 2023 - Adaderana Biz  English | Sri Lanka Business News">
              <a:extLst>
                <a:ext uri="{FF2B5EF4-FFF2-40B4-BE49-F238E27FC236}">
                  <a16:creationId xmlns:a16="http://schemas.microsoft.com/office/drawing/2014/main" id="{01892F98-9BC4-4CDE-E2A9-6269306F8E2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5491" b="12314"/>
            <a:stretch/>
          </p:blipFill>
          <p:spPr bwMode="auto">
            <a:xfrm>
              <a:off x="6720469" y="3894571"/>
              <a:ext cx="2022623" cy="2891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Wavemaker UK | LBBOnline">
              <a:extLst>
                <a:ext uri="{FF2B5EF4-FFF2-40B4-BE49-F238E27FC236}">
                  <a16:creationId xmlns:a16="http://schemas.microsoft.com/office/drawing/2014/main" id="{E0EC354A-F4B2-BFBA-91BC-81F5B588D18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7726" b="42971"/>
            <a:stretch/>
          </p:blipFill>
          <p:spPr bwMode="auto">
            <a:xfrm>
              <a:off x="9193677" y="3843922"/>
              <a:ext cx="2022623" cy="3904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mDashboard">
              <a:extLst>
                <a:ext uri="{FF2B5EF4-FFF2-40B4-BE49-F238E27FC236}">
                  <a16:creationId xmlns:a16="http://schemas.microsoft.com/office/drawing/2014/main" id="{EE1D4F04-F166-B52D-E37D-D679C1367E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9806" y="3751135"/>
              <a:ext cx="1880816" cy="57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05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C1347561-C319-A32B-17B8-C48EC73377EC}"/>
              </a:ext>
            </a:extLst>
          </p:cNvPr>
          <p:cNvGraphicFramePr/>
          <p:nvPr/>
        </p:nvGraphicFramePr>
        <p:xfrm>
          <a:off x="264159" y="1729860"/>
          <a:ext cx="11334817" cy="33472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D872A4E-79CF-42C4-ED0E-F247B7F03644}"/>
              </a:ext>
            </a:extLst>
          </p:cNvPr>
          <p:cNvSpPr>
            <a:spLocks noGrp="1"/>
          </p:cNvSpPr>
          <p:nvPr>
            <p:ph type="title"/>
          </p:nvPr>
        </p:nvSpPr>
        <p:spPr/>
        <p:txBody>
          <a:bodyPr>
            <a:normAutofit/>
          </a:bodyPr>
          <a:lstStyle/>
          <a:p>
            <a:r>
              <a:rPr lang="en-US" dirty="0"/>
              <a:t>Sustained effects are substantial: c.60% of total profit volume</a:t>
            </a:r>
            <a:endParaRPr lang="en-GB" dirty="0"/>
          </a:p>
        </p:txBody>
      </p:sp>
      <p:sp>
        <p:nvSpPr>
          <p:cNvPr id="3" name="Text Placeholder 2">
            <a:extLst>
              <a:ext uri="{FF2B5EF4-FFF2-40B4-BE49-F238E27FC236}">
                <a16:creationId xmlns:a16="http://schemas.microsoft.com/office/drawing/2014/main" id="{2246BE87-93C4-BBB7-CF67-AE56751963DA}"/>
              </a:ext>
            </a:extLst>
          </p:cNvPr>
          <p:cNvSpPr>
            <a:spLocks noGrp="1"/>
          </p:cNvSpPr>
          <p:nvPr>
            <p:ph type="body" sz="quarter" idx="15"/>
          </p:nvPr>
        </p:nvSpPr>
        <p:spPr/>
        <p:txBody>
          <a:bodyPr/>
          <a:lstStyle/>
          <a:p>
            <a:pPr>
              <a:spcBef>
                <a:spcPts val="0"/>
              </a:spcBef>
            </a:pPr>
            <a:r>
              <a:rPr lang="en-GB" dirty="0"/>
              <a:t>Source: Profit Ability 2, April 2024 – Short term benchmarks: Ebiquity, EssenceMediacom, Gain Theory, Mindshare, Wavemaker UK. </a:t>
            </a:r>
          </a:p>
          <a:p>
            <a:pPr>
              <a:spcBef>
                <a:spcPts val="0"/>
              </a:spcBef>
            </a:pPr>
            <a:r>
              <a:rPr lang="en-GB" dirty="0"/>
              <a:t>Long Term Multipliers: EssenceMediacom, Gain Theory, Mindshare, Wavemaker UK</a:t>
            </a:r>
          </a:p>
          <a:p>
            <a:pPr>
              <a:spcBef>
                <a:spcPts val="0"/>
              </a:spcBef>
            </a:pPr>
            <a:endParaRPr lang="en-GB" dirty="0"/>
          </a:p>
        </p:txBody>
      </p:sp>
      <p:sp>
        <p:nvSpPr>
          <p:cNvPr id="4" name="Right Brace 3">
            <a:extLst>
              <a:ext uri="{FF2B5EF4-FFF2-40B4-BE49-F238E27FC236}">
                <a16:creationId xmlns:a16="http://schemas.microsoft.com/office/drawing/2014/main" id="{2000F6FD-7EE4-3E3A-883D-D6ADB2F31AEF}"/>
              </a:ext>
            </a:extLst>
          </p:cNvPr>
          <p:cNvSpPr/>
          <p:nvPr/>
        </p:nvSpPr>
        <p:spPr>
          <a:xfrm rot="5400000">
            <a:off x="3075662" y="1584322"/>
            <a:ext cx="148388" cy="4302972"/>
          </a:xfrm>
          <a:prstGeom prst="rightBrace">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ea typeface="+mn-ea"/>
              <a:cs typeface="+mn-cs"/>
            </a:endParaRPr>
          </a:p>
        </p:txBody>
      </p:sp>
      <p:sp>
        <p:nvSpPr>
          <p:cNvPr id="5" name="TextBox 4">
            <a:extLst>
              <a:ext uri="{FF2B5EF4-FFF2-40B4-BE49-F238E27FC236}">
                <a16:creationId xmlns:a16="http://schemas.microsoft.com/office/drawing/2014/main" id="{3C9F25D8-E087-4A76-B448-C557C3DE719B}"/>
              </a:ext>
            </a:extLst>
          </p:cNvPr>
          <p:cNvSpPr txBox="1"/>
          <p:nvPr/>
        </p:nvSpPr>
        <p:spPr>
          <a:xfrm>
            <a:off x="2423667" y="3766459"/>
            <a:ext cx="1495922"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chemeClr val="bg2"/>
                </a:solidFill>
                <a:effectLst/>
                <a:uLnTx/>
                <a:uFillTx/>
                <a:ea typeface="+mn-ea"/>
                <a:cs typeface="+mn-cs"/>
              </a:rPr>
              <a:t>Short-Term Payback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2"/>
                </a:solidFill>
                <a:effectLst/>
                <a:uLnTx/>
                <a:uFillTx/>
                <a:ea typeface="+mn-ea"/>
                <a:cs typeface="+mn-cs"/>
              </a:rPr>
              <a:t>(up to 13 weeks)</a:t>
            </a:r>
          </a:p>
        </p:txBody>
      </p:sp>
      <p:sp>
        <p:nvSpPr>
          <p:cNvPr id="8" name="Right Brace 7">
            <a:extLst>
              <a:ext uri="{FF2B5EF4-FFF2-40B4-BE49-F238E27FC236}">
                <a16:creationId xmlns:a16="http://schemas.microsoft.com/office/drawing/2014/main" id="{5F2CF829-A415-F46A-3A65-BDDA3AD37EA6}"/>
              </a:ext>
            </a:extLst>
          </p:cNvPr>
          <p:cNvSpPr/>
          <p:nvPr/>
        </p:nvSpPr>
        <p:spPr>
          <a:xfrm rot="16200000">
            <a:off x="6027357" y="-2894096"/>
            <a:ext cx="253916" cy="103118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ea typeface="+mn-ea"/>
              <a:cs typeface="+mn-cs"/>
            </a:endParaRPr>
          </a:p>
        </p:txBody>
      </p:sp>
      <p:sp>
        <p:nvSpPr>
          <p:cNvPr id="9" name="TextBox 8">
            <a:extLst>
              <a:ext uri="{FF2B5EF4-FFF2-40B4-BE49-F238E27FC236}">
                <a16:creationId xmlns:a16="http://schemas.microsoft.com/office/drawing/2014/main" id="{1415908A-D326-53A5-5B84-F9FC84D8F8B6}"/>
              </a:ext>
            </a:extLst>
          </p:cNvPr>
          <p:cNvSpPr txBox="1"/>
          <p:nvPr/>
        </p:nvSpPr>
        <p:spPr>
          <a:xfrm>
            <a:off x="5656255" y="1896504"/>
            <a:ext cx="1007006"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chemeClr val="bg2"/>
                </a:solidFill>
                <a:effectLst/>
                <a:uLnTx/>
                <a:uFillTx/>
                <a:ea typeface="+mn-ea"/>
                <a:cs typeface="+mn-cs"/>
              </a:rPr>
              <a:t>Full Payback</a:t>
            </a:r>
          </a:p>
        </p:txBody>
      </p:sp>
    </p:spTree>
    <p:extLst>
      <p:ext uri="{BB962C8B-B14F-4D97-AF65-F5344CB8AC3E}">
        <p14:creationId xmlns:p14="http://schemas.microsoft.com/office/powerpoint/2010/main" val="9459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9C62-D80E-91B0-E0F7-0A61F6BC6476}"/>
              </a:ext>
            </a:extLst>
          </p:cNvPr>
          <p:cNvSpPr>
            <a:spLocks noGrp="1"/>
          </p:cNvSpPr>
          <p:nvPr>
            <p:ph type="title"/>
          </p:nvPr>
        </p:nvSpPr>
        <p:spPr>
          <a:xfrm>
            <a:off x="371475" y="359944"/>
            <a:ext cx="11341099" cy="1021181"/>
          </a:xfrm>
        </p:spPr>
        <p:txBody>
          <a:bodyPr/>
          <a:lstStyle/>
          <a:p>
            <a:r>
              <a:rPr lang="en-US" dirty="0"/>
              <a:t>Immediate payback not exclusive to ‘performance’ media</a:t>
            </a:r>
            <a:endParaRPr lang="en-GB" dirty="0"/>
          </a:p>
        </p:txBody>
      </p:sp>
      <p:sp>
        <p:nvSpPr>
          <p:cNvPr id="3" name="Text Placeholder 2">
            <a:extLst>
              <a:ext uri="{FF2B5EF4-FFF2-40B4-BE49-F238E27FC236}">
                <a16:creationId xmlns:a16="http://schemas.microsoft.com/office/drawing/2014/main" id="{C32A1A56-63F4-B564-FCD6-6E8E89F799A1}"/>
              </a:ext>
            </a:extLst>
          </p:cNvPr>
          <p:cNvSpPr>
            <a:spLocks noGrp="1"/>
          </p:cNvSpPr>
          <p:nvPr>
            <p:ph type="body" sz="quarter" idx="15"/>
          </p:nvPr>
        </p:nvSpPr>
        <p:spPr>
          <a:xfrm>
            <a:off x="377757" y="5365115"/>
            <a:ext cx="11334817" cy="304800"/>
          </a:xfrm>
        </p:spPr>
        <p:txBody>
          <a:bodyPr/>
          <a:lstStyle/>
          <a:p>
            <a:pPr>
              <a:spcBef>
                <a:spcPts val="0"/>
              </a:spcBef>
            </a:pPr>
            <a:r>
              <a:rPr lang="en-US" dirty="0"/>
              <a:t>Source: Profit Ability 2, April 2024 – Short term benchmarks: Ebiquity, EssenceMediacom, Gain Theory, Mindshare, Wavemaker UK.</a:t>
            </a:r>
          </a:p>
          <a:p>
            <a:pPr>
              <a:spcBef>
                <a:spcPts val="0"/>
              </a:spcBef>
            </a:pPr>
            <a:r>
              <a:rPr lang="en-US" dirty="0"/>
              <a:t>Immediate contribution = the same week of advertising exposure</a:t>
            </a:r>
          </a:p>
        </p:txBody>
      </p:sp>
      <p:graphicFrame>
        <p:nvGraphicFramePr>
          <p:cNvPr id="5" name="Chart 4">
            <a:extLst>
              <a:ext uri="{FF2B5EF4-FFF2-40B4-BE49-F238E27FC236}">
                <a16:creationId xmlns:a16="http://schemas.microsoft.com/office/drawing/2014/main" id="{DBF37F74-6DCF-63F6-CB15-AA897A1D5D82}"/>
              </a:ext>
            </a:extLst>
          </p:cNvPr>
          <p:cNvGraphicFramePr/>
          <p:nvPr/>
        </p:nvGraphicFramePr>
        <p:xfrm>
          <a:off x="1077522" y="1549082"/>
          <a:ext cx="9929004" cy="3648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59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9C62-D80E-91B0-E0F7-0A61F6BC6476}"/>
              </a:ext>
            </a:extLst>
          </p:cNvPr>
          <p:cNvSpPr>
            <a:spLocks noGrp="1"/>
          </p:cNvSpPr>
          <p:nvPr>
            <p:ph type="title"/>
          </p:nvPr>
        </p:nvSpPr>
        <p:spPr/>
        <p:txBody>
          <a:bodyPr/>
          <a:lstStyle/>
          <a:p>
            <a:r>
              <a:rPr lang="en-US" dirty="0"/>
              <a:t>‘Traditional’ media (TV, Audio, Print) still deliver in short-term</a:t>
            </a:r>
            <a:endParaRPr lang="en-GB" dirty="0"/>
          </a:p>
        </p:txBody>
      </p:sp>
      <p:sp>
        <p:nvSpPr>
          <p:cNvPr id="3" name="Text Placeholder 2">
            <a:extLst>
              <a:ext uri="{FF2B5EF4-FFF2-40B4-BE49-F238E27FC236}">
                <a16:creationId xmlns:a16="http://schemas.microsoft.com/office/drawing/2014/main" id="{C32A1A56-63F4-B564-FCD6-6E8E89F799A1}"/>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Immediate contribution = the same week of advertising exposure.</a:t>
            </a:r>
          </a:p>
          <a:p>
            <a:pPr>
              <a:spcBef>
                <a:spcPts val="0"/>
              </a:spcBef>
            </a:pPr>
            <a:r>
              <a:rPr lang="en-US" dirty="0"/>
              <a:t>Carryover contribution = the contribution within 13 weeks of ad exposure</a:t>
            </a:r>
          </a:p>
        </p:txBody>
      </p:sp>
      <p:graphicFrame>
        <p:nvGraphicFramePr>
          <p:cNvPr id="5" name="Chart 4">
            <a:extLst>
              <a:ext uri="{FF2B5EF4-FFF2-40B4-BE49-F238E27FC236}">
                <a16:creationId xmlns:a16="http://schemas.microsoft.com/office/drawing/2014/main" id="{43805EA7-0437-C111-193E-CDE0C97AC4E8}"/>
              </a:ext>
            </a:extLst>
          </p:cNvPr>
          <p:cNvGraphicFramePr/>
          <p:nvPr/>
        </p:nvGraphicFramePr>
        <p:xfrm>
          <a:off x="1052423" y="1457864"/>
          <a:ext cx="10075652" cy="3743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556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6D22-93F4-8CED-720B-B941E1F38905}"/>
              </a:ext>
            </a:extLst>
          </p:cNvPr>
          <p:cNvSpPr>
            <a:spLocks noGrp="1"/>
          </p:cNvSpPr>
          <p:nvPr>
            <p:ph type="title"/>
          </p:nvPr>
        </p:nvSpPr>
        <p:spPr/>
        <p:txBody>
          <a:bodyPr/>
          <a:lstStyle/>
          <a:p>
            <a:r>
              <a:rPr lang="en-US" dirty="0"/>
              <a:t>Linear TV: unmatched as the total Profit ROI volume driver</a:t>
            </a:r>
            <a:endParaRPr lang="en-GB" dirty="0"/>
          </a:p>
        </p:txBody>
      </p:sp>
      <p:sp>
        <p:nvSpPr>
          <p:cNvPr id="3" name="Text Placeholder 2">
            <a:extLst>
              <a:ext uri="{FF2B5EF4-FFF2-40B4-BE49-F238E27FC236}">
                <a16:creationId xmlns:a16="http://schemas.microsoft.com/office/drawing/2014/main" id="{4B14ACDB-FAC6-17BC-DC83-1B4269F16618}"/>
              </a:ext>
            </a:extLst>
          </p:cNvPr>
          <p:cNvSpPr>
            <a:spLocks noGrp="1"/>
          </p:cNvSpPr>
          <p:nvPr>
            <p:ph type="body" sz="quarter" idx="15"/>
          </p:nvPr>
        </p:nvSpPr>
        <p:spPr/>
        <p:txBody>
          <a:bodyPr/>
          <a:lstStyle/>
          <a:p>
            <a:pPr>
              <a:spcBef>
                <a:spcPts val="0"/>
              </a:spcBef>
            </a:pPr>
            <a:r>
              <a:rPr lang="en-GB" dirty="0"/>
              <a:t>Source: Profit Ability 2, April 2024 – Short term benchmarks: Ebiquity, EssenceMediacom, Gain Theory, Mindshare, Wavemaker UK. Long Term Multipliers: EssenceMediacom, Gain Theory, Mindshare, Wavemaker UK. Immediate contribution = same week as advertising, Carryover = within 13 weeks, Sustained = within 2 years</a:t>
            </a:r>
          </a:p>
          <a:p>
            <a:pPr>
              <a:spcBef>
                <a:spcPts val="0"/>
              </a:spcBef>
            </a:pPr>
            <a:endParaRPr lang="en-GB" dirty="0"/>
          </a:p>
        </p:txBody>
      </p:sp>
      <p:graphicFrame>
        <p:nvGraphicFramePr>
          <p:cNvPr id="4" name="Chart 3">
            <a:extLst>
              <a:ext uri="{FF2B5EF4-FFF2-40B4-BE49-F238E27FC236}">
                <a16:creationId xmlns:a16="http://schemas.microsoft.com/office/drawing/2014/main" id="{2944CF13-7117-E9DE-3619-587FADD39D8E}"/>
              </a:ext>
            </a:extLst>
          </p:cNvPr>
          <p:cNvGraphicFramePr/>
          <p:nvPr/>
        </p:nvGraphicFramePr>
        <p:xfrm>
          <a:off x="642024" y="1381125"/>
          <a:ext cx="1080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829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2BA3-E9E4-29D9-62F4-A876C8FBB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A3024-25DD-EA6A-1770-649DFF7AFB2C}"/>
              </a:ext>
            </a:extLst>
          </p:cNvPr>
          <p:cNvSpPr>
            <a:spLocks noGrp="1"/>
          </p:cNvSpPr>
          <p:nvPr>
            <p:ph type="title"/>
          </p:nvPr>
        </p:nvSpPr>
        <p:spPr>
          <a:xfrm>
            <a:off x="189827" y="176952"/>
            <a:ext cx="11891645" cy="1021181"/>
          </a:xfrm>
        </p:spPr>
        <p:txBody>
          <a:bodyPr/>
          <a:lstStyle/>
          <a:p>
            <a:r>
              <a:rPr lang="en-GB" dirty="0"/>
              <a:t>The world of TV has expanded</a:t>
            </a:r>
          </a:p>
        </p:txBody>
      </p:sp>
      <p:sp>
        <p:nvSpPr>
          <p:cNvPr id="3" name="Text Placeholder 2">
            <a:extLst>
              <a:ext uri="{FF2B5EF4-FFF2-40B4-BE49-F238E27FC236}">
                <a16:creationId xmlns:a16="http://schemas.microsoft.com/office/drawing/2014/main" id="{C709FFF0-4BB2-87BC-868E-594D4058FB81}"/>
              </a:ext>
            </a:extLst>
          </p:cNvPr>
          <p:cNvSpPr>
            <a:spLocks noGrp="1"/>
          </p:cNvSpPr>
          <p:nvPr>
            <p:ph type="body" sz="quarter" idx="15"/>
          </p:nvPr>
        </p:nvSpPr>
        <p:spPr>
          <a:xfrm>
            <a:off x="189827" y="5600893"/>
            <a:ext cx="11334817" cy="304800"/>
          </a:xfrm>
        </p:spPr>
        <p:txBody>
          <a:bodyPr/>
          <a:lstStyle/>
          <a:p>
            <a:r>
              <a:rPr lang="en-GB" dirty="0"/>
              <a:t>Source: Barb / Touchpoints</a:t>
            </a:r>
          </a:p>
        </p:txBody>
      </p:sp>
      <p:grpSp>
        <p:nvGrpSpPr>
          <p:cNvPr id="14" name="Group 13">
            <a:extLst>
              <a:ext uri="{FF2B5EF4-FFF2-40B4-BE49-F238E27FC236}">
                <a16:creationId xmlns:a16="http://schemas.microsoft.com/office/drawing/2014/main" id="{4CB54F4E-E03C-B498-5A82-FC46BDB89799}"/>
              </a:ext>
            </a:extLst>
          </p:cNvPr>
          <p:cNvGrpSpPr/>
          <p:nvPr/>
        </p:nvGrpSpPr>
        <p:grpSpPr>
          <a:xfrm>
            <a:off x="-178114" y="802178"/>
            <a:ext cx="7227700" cy="5068227"/>
            <a:chOff x="-178114" y="802178"/>
            <a:chExt cx="7227700" cy="5068227"/>
          </a:xfrm>
        </p:grpSpPr>
        <p:sp>
          <p:nvSpPr>
            <p:cNvPr id="5" name="TextBox 4">
              <a:extLst>
                <a:ext uri="{FF2B5EF4-FFF2-40B4-BE49-F238E27FC236}">
                  <a16:creationId xmlns:a16="http://schemas.microsoft.com/office/drawing/2014/main" id="{0B21F779-182D-634B-2583-8843C27FC837}"/>
                </a:ext>
              </a:extLst>
            </p:cNvPr>
            <p:cNvSpPr txBox="1"/>
            <p:nvPr/>
          </p:nvSpPr>
          <p:spPr>
            <a:xfrm>
              <a:off x="2367409" y="3378442"/>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3hrs 46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PER DAY</a:t>
              </a:r>
              <a:endParaRPr kumimoji="0" lang="en-GB" sz="1600" b="1" i="0" u="none" strike="noStrike" kern="1200" cap="none" spc="0" normalizeH="0" baseline="0" noProof="0" dirty="0">
                <a:ln>
                  <a:noFill/>
                </a:ln>
                <a:solidFill>
                  <a:srgbClr val="4D4D4D"/>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E215EABA-4ACD-697B-0FFD-9898B528004B}"/>
                </a:ext>
              </a:extLst>
            </p:cNvPr>
            <p:cNvGrpSpPr/>
            <p:nvPr/>
          </p:nvGrpSpPr>
          <p:grpSpPr>
            <a:xfrm>
              <a:off x="-178114" y="802178"/>
              <a:ext cx="7227700" cy="5068227"/>
              <a:chOff x="-178114" y="802178"/>
              <a:chExt cx="7227700" cy="5068227"/>
            </a:xfrm>
          </p:grpSpPr>
          <p:grpSp>
            <p:nvGrpSpPr>
              <p:cNvPr id="11" name="Group 10">
                <a:extLst>
                  <a:ext uri="{FF2B5EF4-FFF2-40B4-BE49-F238E27FC236}">
                    <a16:creationId xmlns:a16="http://schemas.microsoft.com/office/drawing/2014/main" id="{8C9F6CE6-ACFD-C379-50DF-2CA037EA2CD1}"/>
                  </a:ext>
                </a:extLst>
              </p:cNvPr>
              <p:cNvGrpSpPr/>
              <p:nvPr/>
            </p:nvGrpSpPr>
            <p:grpSpPr>
              <a:xfrm>
                <a:off x="-178114" y="802178"/>
                <a:ext cx="7227700" cy="5068227"/>
                <a:chOff x="-178114" y="802178"/>
                <a:chExt cx="7227700" cy="5068227"/>
              </a:xfrm>
            </p:grpSpPr>
            <p:graphicFrame>
              <p:nvGraphicFramePr>
                <p:cNvPr id="4" name="Chart 3">
                  <a:extLst>
                    <a:ext uri="{FF2B5EF4-FFF2-40B4-BE49-F238E27FC236}">
                      <a16:creationId xmlns:a16="http://schemas.microsoft.com/office/drawing/2014/main" id="{CC850DF6-2648-6EDD-6DEF-D78DCDD4000B}"/>
                    </a:ext>
                  </a:extLst>
                </p:cNvPr>
                <p:cNvGraphicFramePr/>
                <p:nvPr/>
              </p:nvGraphicFramePr>
              <p:xfrm>
                <a:off x="-178114" y="1343158"/>
                <a:ext cx="7227700" cy="452724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8858022-8076-DE75-EB4B-823F7F0DA8BA}"/>
                    </a:ext>
                  </a:extLst>
                </p:cNvPr>
                <p:cNvSpPr txBox="1"/>
                <p:nvPr/>
              </p:nvSpPr>
              <p:spPr>
                <a:xfrm>
                  <a:off x="281693" y="802178"/>
                  <a:ext cx="46821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TV-set viewing time by platform (All Adults)</a:t>
                  </a:r>
                  <a:endParaRPr kumimoji="0" lang="en-GB" sz="1200" b="1" i="0" u="none" strike="noStrike" kern="1200" cap="none" spc="0" normalizeH="0" baseline="0" noProof="0" dirty="0">
                    <a:ln>
                      <a:noFill/>
                    </a:ln>
                    <a:solidFill>
                      <a:srgbClr val="4D4D4D"/>
                    </a:solidFill>
                    <a:effectLst/>
                    <a:uLnTx/>
                    <a:uFillTx/>
                    <a:latin typeface="Arial"/>
                    <a:ea typeface="+mn-ea"/>
                    <a:cs typeface="+mn-cs"/>
                  </a:endParaRPr>
                </a:p>
              </p:txBody>
            </p:sp>
          </p:grpSp>
          <p:sp>
            <p:nvSpPr>
              <p:cNvPr id="9" name="TextBox 8">
                <a:extLst>
                  <a:ext uri="{FF2B5EF4-FFF2-40B4-BE49-F238E27FC236}">
                    <a16:creationId xmlns:a16="http://schemas.microsoft.com/office/drawing/2014/main" id="{58517834-AC41-C036-FD07-4E8020C342DB}"/>
                  </a:ext>
                </a:extLst>
              </p:cNvPr>
              <p:cNvSpPr txBox="1"/>
              <p:nvPr/>
            </p:nvSpPr>
            <p:spPr>
              <a:xfrm>
                <a:off x="2673736" y="1427404"/>
                <a:ext cx="762000" cy="338554"/>
              </a:xfrm>
              <a:prstGeom prst="rect">
                <a:avLst/>
              </a:prstGeom>
              <a:noFill/>
            </p:spPr>
            <p:txBody>
              <a:bodyPr wrap="square" rtlCol="0">
                <a:spAutoFit/>
              </a:bodyPr>
              <a:lstStyle/>
              <a:p>
                <a:pPr algn="l"/>
                <a:r>
                  <a:rPr lang="en-GB" sz="1600" b="1" dirty="0">
                    <a:solidFill>
                      <a:schemeClr val="bg2"/>
                    </a:solidFill>
                  </a:rPr>
                  <a:t>2015</a:t>
                </a:r>
              </a:p>
            </p:txBody>
          </p:sp>
        </p:grpSp>
      </p:grpSp>
      <p:grpSp>
        <p:nvGrpSpPr>
          <p:cNvPr id="15" name="Group 14">
            <a:extLst>
              <a:ext uri="{FF2B5EF4-FFF2-40B4-BE49-F238E27FC236}">
                <a16:creationId xmlns:a16="http://schemas.microsoft.com/office/drawing/2014/main" id="{481AD360-8DDB-3352-C9F3-AAD1C0AA38C5}"/>
              </a:ext>
            </a:extLst>
          </p:cNvPr>
          <p:cNvGrpSpPr/>
          <p:nvPr/>
        </p:nvGrpSpPr>
        <p:grpSpPr>
          <a:xfrm>
            <a:off x="5428809" y="1344691"/>
            <a:ext cx="7227700" cy="4549460"/>
            <a:chOff x="5428809" y="1344691"/>
            <a:chExt cx="7227700" cy="4549460"/>
          </a:xfrm>
        </p:grpSpPr>
        <p:sp>
          <p:nvSpPr>
            <p:cNvPr id="7" name="TextBox 6">
              <a:extLst>
                <a:ext uri="{FF2B5EF4-FFF2-40B4-BE49-F238E27FC236}">
                  <a16:creationId xmlns:a16="http://schemas.microsoft.com/office/drawing/2014/main" id="{1B97B9A1-EF7C-D86D-09D6-8F22A205E469}"/>
                </a:ext>
              </a:extLst>
            </p:cNvPr>
            <p:cNvSpPr txBox="1"/>
            <p:nvPr/>
          </p:nvSpPr>
          <p:spPr>
            <a:xfrm>
              <a:off x="7705201" y="3378442"/>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3hrs 34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PER DAY</a:t>
              </a:r>
              <a:endParaRPr kumimoji="0" lang="en-GB" sz="1600" b="1" i="0" u="none" strike="noStrike" kern="1200" cap="none" spc="0" normalizeH="0" baseline="0" noProof="0" dirty="0">
                <a:ln>
                  <a:noFill/>
                </a:ln>
                <a:solidFill>
                  <a:srgbClr val="4D4D4D"/>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1DB267AA-C490-CE33-4E4A-A25DABC872FF}"/>
                </a:ext>
              </a:extLst>
            </p:cNvPr>
            <p:cNvGrpSpPr/>
            <p:nvPr/>
          </p:nvGrpSpPr>
          <p:grpSpPr>
            <a:xfrm>
              <a:off x="5428809" y="1344691"/>
              <a:ext cx="7227700" cy="4549460"/>
              <a:chOff x="5428809" y="1344691"/>
              <a:chExt cx="7227700" cy="4549460"/>
            </a:xfrm>
          </p:grpSpPr>
          <p:graphicFrame>
            <p:nvGraphicFramePr>
              <p:cNvPr id="6" name="Chart 5">
                <a:extLst>
                  <a:ext uri="{FF2B5EF4-FFF2-40B4-BE49-F238E27FC236}">
                    <a16:creationId xmlns:a16="http://schemas.microsoft.com/office/drawing/2014/main" id="{07DE11B3-B197-E0C4-F0BD-6E9B8EB6A8E3}"/>
                  </a:ext>
                </a:extLst>
              </p:cNvPr>
              <p:cNvGraphicFramePr/>
              <p:nvPr/>
            </p:nvGraphicFramePr>
            <p:xfrm>
              <a:off x="5428809" y="1366904"/>
              <a:ext cx="7227700" cy="452724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F617C815-CAEC-116F-516E-B099B857463A}"/>
                  </a:ext>
                </a:extLst>
              </p:cNvPr>
              <p:cNvSpPr txBox="1"/>
              <p:nvPr/>
            </p:nvSpPr>
            <p:spPr>
              <a:xfrm>
                <a:off x="8044926" y="1344691"/>
                <a:ext cx="762000" cy="338554"/>
              </a:xfrm>
              <a:prstGeom prst="rect">
                <a:avLst/>
              </a:prstGeom>
              <a:noFill/>
            </p:spPr>
            <p:txBody>
              <a:bodyPr wrap="square" rtlCol="0">
                <a:spAutoFit/>
              </a:bodyPr>
              <a:lstStyle/>
              <a:p>
                <a:pPr algn="l"/>
                <a:r>
                  <a:rPr lang="en-GB" sz="1600" b="1" dirty="0">
                    <a:solidFill>
                      <a:schemeClr val="bg2"/>
                    </a:solidFill>
                  </a:rPr>
                  <a:t>2023</a:t>
                </a:r>
              </a:p>
            </p:txBody>
          </p:sp>
        </p:grpSp>
      </p:grpSp>
    </p:spTree>
    <p:extLst>
      <p:ext uri="{BB962C8B-B14F-4D97-AF65-F5344CB8AC3E}">
        <p14:creationId xmlns:p14="http://schemas.microsoft.com/office/powerpoint/2010/main" val="54051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D14F1C-71C4-4A8B-AE2D-87724CF2A3EE}"/>
              </a:ext>
            </a:extLst>
          </p:cNvPr>
          <p:cNvSpPr>
            <a:spLocks noGrp="1"/>
          </p:cNvSpPr>
          <p:nvPr>
            <p:ph type="title"/>
          </p:nvPr>
        </p:nvSpPr>
        <p:spPr/>
        <p:txBody>
          <a:bodyPr/>
          <a:lstStyle/>
          <a:p>
            <a:r>
              <a:rPr lang="en-GB" dirty="0"/>
              <a:t>TV is the biggest single source of website traffic</a:t>
            </a:r>
          </a:p>
        </p:txBody>
      </p:sp>
      <p:graphicFrame>
        <p:nvGraphicFramePr>
          <p:cNvPr id="12" name="Content Placeholder 11">
            <a:extLst>
              <a:ext uri="{FF2B5EF4-FFF2-40B4-BE49-F238E27FC236}">
                <a16:creationId xmlns:a16="http://schemas.microsoft.com/office/drawing/2014/main" id="{4A44EC1B-2FCA-4601-9D02-771AC0E80267}"/>
              </a:ext>
            </a:extLst>
          </p:cNvPr>
          <p:cNvGraphicFramePr>
            <a:graphicFrameLocks noGrp="1"/>
          </p:cNvGraphicFramePr>
          <p:nvPr>
            <p:ph idx="4294967295"/>
          </p:nvPr>
        </p:nvGraphicFramePr>
        <p:xfrm>
          <a:off x="2066925" y="438149"/>
          <a:ext cx="8143876" cy="506380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A7BAB57-32A5-4D04-8B47-7C3268F0846F}"/>
              </a:ext>
            </a:extLst>
          </p:cNvPr>
          <p:cNvSpPr txBox="1"/>
          <p:nvPr/>
        </p:nvSpPr>
        <p:spPr>
          <a:xfrm>
            <a:off x="3090863" y="5049013"/>
            <a:ext cx="6096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0234A"/>
                </a:solidFill>
                <a:latin typeface="+mn-lt"/>
                <a:ea typeface="+mn-ea"/>
                <a:cs typeface="+mn-cs"/>
              </a:defRPr>
            </a:pPr>
            <a:r>
              <a:rPr kumimoji="0" lang="en-GB" sz="1200" b="1" i="0" u="none" strike="noStrike" kern="1200" cap="none" spc="0" normalizeH="0" baseline="0" noProof="0" dirty="0">
                <a:ln>
                  <a:noFill/>
                </a:ln>
                <a:solidFill>
                  <a:srgbClr val="20234A"/>
                </a:solidFill>
                <a:effectLst/>
                <a:uLnTx/>
                <a:uFillTx/>
                <a:latin typeface="Arial"/>
                <a:ea typeface="+mn-ea"/>
                <a:cs typeface="+mn-cs"/>
              </a:rPr>
              <a:t>Breakdown of web visits by driver</a:t>
            </a:r>
          </a:p>
        </p:txBody>
      </p:sp>
      <p:sp>
        <p:nvSpPr>
          <p:cNvPr id="7" name="Text Placeholder 5">
            <a:extLst>
              <a:ext uri="{FF2B5EF4-FFF2-40B4-BE49-F238E27FC236}">
                <a16:creationId xmlns:a16="http://schemas.microsoft.com/office/drawing/2014/main" id="{F0351FB3-6191-4C3C-B641-4D397B83168C}"/>
              </a:ext>
            </a:extLst>
          </p:cNvPr>
          <p:cNvSpPr txBox="1">
            <a:spLocks/>
          </p:cNvSpPr>
          <p:nvPr/>
        </p:nvSpPr>
        <p:spPr>
          <a:xfrm>
            <a:off x="572558" y="1360755"/>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Contributing 42% of all visits, around 50m in all</a:t>
            </a:r>
          </a:p>
        </p:txBody>
      </p:sp>
      <p:sp>
        <p:nvSpPr>
          <p:cNvPr id="5" name="Text Placeholder 4">
            <a:extLst>
              <a:ext uri="{FF2B5EF4-FFF2-40B4-BE49-F238E27FC236}">
                <a16:creationId xmlns:a16="http://schemas.microsoft.com/office/drawing/2014/main" id="{ECB60AFF-E41D-410A-8688-EE1C047221A3}"/>
              </a:ext>
            </a:extLst>
          </p:cNvPr>
          <p:cNvSpPr>
            <a:spLocks noGrp="1"/>
          </p:cNvSpPr>
          <p:nvPr>
            <p:ph type="body" sz="quarter" idx="15"/>
          </p:nvPr>
        </p:nvSpPr>
        <p:spPr/>
        <p:txBody>
          <a:bodyPr/>
          <a:lstStyle/>
          <a:p>
            <a:r>
              <a:rPr lang="en-GB" dirty="0"/>
              <a:t>Source: Magic Numbers, The TV playbook for online businesses (2021)</a:t>
            </a:r>
          </a:p>
        </p:txBody>
      </p:sp>
    </p:spTree>
    <p:extLst>
      <p:ext uri="{BB962C8B-B14F-4D97-AF65-F5344CB8AC3E}">
        <p14:creationId xmlns:p14="http://schemas.microsoft.com/office/powerpoint/2010/main" val="48224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2=0.83</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2023 – Dec 2023</a:t>
            </a:r>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a:t>
            </a:r>
            <a:r>
              <a:rPr lang="en-GB" dirty="0" err="1"/>
              <a:t>Chocomel</a:t>
            </a:r>
            <a:endParaRPr lang="en-GB" dirty="0"/>
          </a:p>
        </p:txBody>
      </p:sp>
      <p:pic>
        <p:nvPicPr>
          <p:cNvPr id="4098" name="Picture 2" descr="Home">
            <a:extLst>
              <a:ext uri="{FF2B5EF4-FFF2-40B4-BE49-F238E27FC236}">
                <a16:creationId xmlns:a16="http://schemas.microsoft.com/office/drawing/2014/main" id="{5C61DF44-18FB-65B6-3144-A0F233067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0061" y="267740"/>
            <a:ext cx="1622020" cy="75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43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2=0.89</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2023 – Dec 2023</a:t>
            </a:r>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Abba Voyage</a:t>
            </a:r>
          </a:p>
        </p:txBody>
      </p:sp>
      <p:pic>
        <p:nvPicPr>
          <p:cNvPr id="3074" name="Picture 2" descr="ABBA Voyage">
            <a:extLst>
              <a:ext uri="{FF2B5EF4-FFF2-40B4-BE49-F238E27FC236}">
                <a16:creationId xmlns:a16="http://schemas.microsoft.com/office/drawing/2014/main" id="{31CF16FC-6B8F-542B-4F05-FC49E2C69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9691" y="252787"/>
            <a:ext cx="891170" cy="89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2=0.67</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2023 – Dec 2023</a:t>
            </a:r>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Who Gives a Crap</a:t>
            </a:r>
          </a:p>
        </p:txBody>
      </p:sp>
      <p:pic>
        <p:nvPicPr>
          <p:cNvPr id="2050" name="Picture 2" descr="Influencer Manager at Who Gives A Crap">
            <a:extLst>
              <a:ext uri="{FF2B5EF4-FFF2-40B4-BE49-F238E27FC236}">
                <a16:creationId xmlns:a16="http://schemas.microsoft.com/office/drawing/2014/main" id="{0F8C430F-E2B1-8242-CB46-B33DD8922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161" y="1500171"/>
            <a:ext cx="820659" cy="65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11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yellow graph on a white board&#10;&#10;Description automatically generated">
            <a:extLst>
              <a:ext uri="{FF2B5EF4-FFF2-40B4-BE49-F238E27FC236}">
                <a16:creationId xmlns:a16="http://schemas.microsoft.com/office/drawing/2014/main" id="{132022B2-7D1B-4DA7-D15D-8031BBB3EB5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988923E3-E736-733A-1747-6BD252782C61}"/>
              </a:ext>
            </a:extLst>
          </p:cNvPr>
          <p:cNvSpPr/>
          <p:nvPr/>
        </p:nvSpPr>
        <p:spPr>
          <a:xfrm rot="10800000">
            <a:off x="1756" y="0"/>
            <a:ext cx="12192000" cy="6858000"/>
          </a:xfrm>
          <a:prstGeom prst="rect">
            <a:avLst/>
          </a:prstGeom>
          <a:gradFill flip="none" rotWithShape="1">
            <a:gsLst>
              <a:gs pos="25000">
                <a:srgbClr val="9FAFC8">
                  <a:alpha val="0"/>
                  <a:lumMod val="0"/>
                </a:srgbClr>
              </a:gs>
              <a:gs pos="65000">
                <a:schemeClr val="tx1">
                  <a:alpha val="59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8609A207-060C-3851-26CC-BEEF5CC4F507}"/>
              </a:ext>
            </a:extLst>
          </p:cNvPr>
          <p:cNvSpPr>
            <a:spLocks noGrp="1"/>
          </p:cNvSpPr>
          <p:nvPr>
            <p:ph type="ctrTitle"/>
          </p:nvPr>
        </p:nvSpPr>
        <p:spPr/>
        <p:txBody>
          <a:bodyPr/>
          <a:lstStyle/>
          <a:p>
            <a:r>
              <a:rPr lang="en-US" dirty="0"/>
              <a:t>A few final things</a:t>
            </a:r>
            <a:endParaRPr lang="en-GB" dirty="0"/>
          </a:p>
        </p:txBody>
      </p:sp>
      <p:sp>
        <p:nvSpPr>
          <p:cNvPr id="7" name="TextBox 6">
            <a:extLst>
              <a:ext uri="{FF2B5EF4-FFF2-40B4-BE49-F238E27FC236}">
                <a16:creationId xmlns:a16="http://schemas.microsoft.com/office/drawing/2014/main" id="{B3A1FCF9-4351-EE77-9C81-D8263350FF2E}"/>
              </a:ext>
            </a:extLst>
          </p:cNvPr>
          <p:cNvSpPr txBox="1"/>
          <p:nvPr/>
        </p:nvSpPr>
        <p:spPr>
          <a:xfrm rot="16200000">
            <a:off x="10504183" y="5243642"/>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Wheata</a:t>
            </a:r>
            <a:r>
              <a:rPr lang="en-US" sz="1000" dirty="0" err="1">
                <a:solidFill>
                  <a:prstClr val="white"/>
                </a:solidFill>
                <a:latin typeface="Arial"/>
              </a:rPr>
              <a:t>bix</a:t>
            </a:r>
            <a:r>
              <a:rPr lang="en-US" sz="1000" dirty="0">
                <a:solidFill>
                  <a:prstClr val="white"/>
                </a:solidFill>
                <a:latin typeface="Arial"/>
              </a:rPr>
              <a:t>, ‘Fixing Britain’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3471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D1FD-100F-6837-72D1-99C9911182D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E27C751-D7AC-D2D9-4385-89DB1628875A}"/>
              </a:ext>
            </a:extLst>
          </p:cNvPr>
          <p:cNvSpPr>
            <a:spLocks noGrp="1"/>
          </p:cNvSpPr>
          <p:nvPr>
            <p:ph type="body" sz="quarter" idx="15"/>
          </p:nvPr>
        </p:nvSpPr>
        <p:spPr/>
        <p:txBody>
          <a:bodyPr/>
          <a:lstStyle/>
          <a:p>
            <a:endParaRPr lang="en-GB"/>
          </a:p>
        </p:txBody>
      </p:sp>
      <p:pic>
        <p:nvPicPr>
          <p:cNvPr id="5" name="Picture 4">
            <a:extLst>
              <a:ext uri="{FF2B5EF4-FFF2-40B4-BE49-F238E27FC236}">
                <a16:creationId xmlns:a16="http://schemas.microsoft.com/office/drawing/2014/main" id="{458995EF-C5DA-6087-F1DF-DA9C12AF8B68}"/>
              </a:ext>
            </a:extLst>
          </p:cNvPr>
          <p:cNvPicPr>
            <a:picLocks noChangeAspect="1"/>
          </p:cNvPicPr>
          <p:nvPr/>
        </p:nvPicPr>
        <p:blipFill>
          <a:blip r:embed="rId2"/>
          <a:stretch>
            <a:fillRect/>
          </a:stretch>
        </p:blipFill>
        <p:spPr>
          <a:xfrm>
            <a:off x="-257671" y="0"/>
            <a:ext cx="12449671" cy="6858000"/>
          </a:xfrm>
          <a:prstGeom prst="rect">
            <a:avLst/>
          </a:prstGeom>
        </p:spPr>
      </p:pic>
    </p:spTree>
    <p:extLst>
      <p:ext uri="{BB962C8B-B14F-4D97-AF65-F5344CB8AC3E}">
        <p14:creationId xmlns:p14="http://schemas.microsoft.com/office/powerpoint/2010/main" val="65298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10;&#10;Description automatically generated">
            <a:extLst>
              <a:ext uri="{FF2B5EF4-FFF2-40B4-BE49-F238E27FC236}">
                <a16:creationId xmlns:a16="http://schemas.microsoft.com/office/drawing/2014/main" id="{0F1C4589-6C2E-4659-8334-2B36DF5AB9A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 b="3"/>
          <a:stretch/>
        </p:blipFill>
        <p:spPr/>
      </p:pic>
    </p:spTree>
    <p:extLst>
      <p:ext uri="{BB962C8B-B14F-4D97-AF65-F5344CB8AC3E}">
        <p14:creationId xmlns:p14="http://schemas.microsoft.com/office/powerpoint/2010/main" val="32600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ollage of people&#10;&#10;Description automatically generated with low confidence">
            <a:extLst>
              <a:ext uri="{FF2B5EF4-FFF2-40B4-BE49-F238E27FC236}">
                <a16:creationId xmlns:a16="http://schemas.microsoft.com/office/drawing/2014/main" id="{2A32B84A-3E87-AE48-90CB-0CDA53FE5B5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 b="19"/>
          <a:stretch>
            <a:fillRect/>
          </a:stretch>
        </p:blipFill>
        <p:spPr/>
      </p:pic>
    </p:spTree>
    <p:extLst>
      <p:ext uri="{BB962C8B-B14F-4D97-AF65-F5344CB8AC3E}">
        <p14:creationId xmlns:p14="http://schemas.microsoft.com/office/powerpoint/2010/main" val="31193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tall buildings in a city&#10;&#10;Description automatically generated">
            <a:extLst>
              <a:ext uri="{FF2B5EF4-FFF2-40B4-BE49-F238E27FC236}">
                <a16:creationId xmlns:a16="http://schemas.microsoft.com/office/drawing/2014/main" id="{6EABCE24-5F5D-601B-0AB5-CE34C36972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029" b="9029"/>
          <a:stretch>
            <a:fillRect/>
          </a:stretch>
        </p:blipFill>
        <p:spPr/>
      </p:pic>
      <p:sp>
        <p:nvSpPr>
          <p:cNvPr id="3" name="Title 2">
            <a:extLst>
              <a:ext uri="{FF2B5EF4-FFF2-40B4-BE49-F238E27FC236}">
                <a16:creationId xmlns:a16="http://schemas.microsoft.com/office/drawing/2014/main" id="{64E1A8DB-F0C4-A033-E282-2E8556D9BF4E}"/>
              </a:ext>
            </a:extLst>
          </p:cNvPr>
          <p:cNvSpPr>
            <a:spLocks noGrp="1"/>
          </p:cNvSpPr>
          <p:nvPr>
            <p:ph type="ctrTitle"/>
          </p:nvPr>
        </p:nvSpPr>
        <p:spPr/>
        <p:txBody>
          <a:bodyPr/>
          <a:lstStyle/>
          <a:p>
            <a:r>
              <a:rPr lang="en-US" dirty="0"/>
              <a:t>Thank you, </a:t>
            </a:r>
            <a:br>
              <a:rPr lang="en-US" dirty="0"/>
            </a:br>
            <a:r>
              <a:rPr lang="en-US" dirty="0"/>
              <a:t>Any questions?</a:t>
            </a:r>
            <a:endParaRPr lang="en-GB" dirty="0"/>
          </a:p>
        </p:txBody>
      </p:sp>
      <p:sp>
        <p:nvSpPr>
          <p:cNvPr id="7" name="TextBox 6">
            <a:extLst>
              <a:ext uri="{FF2B5EF4-FFF2-40B4-BE49-F238E27FC236}">
                <a16:creationId xmlns:a16="http://schemas.microsoft.com/office/drawing/2014/main" id="{699437F6-68CD-60BD-0ABD-0EBD4CD4984E}"/>
              </a:ext>
            </a:extLst>
          </p:cNvPr>
          <p:cNvSpPr txBox="1"/>
          <p:nvPr/>
        </p:nvSpPr>
        <p:spPr>
          <a:xfrm rot="16200000">
            <a:off x="10504183" y="5243642"/>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HP, ‘Wise Moves’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7365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10FF-EBF8-7722-FA85-80C13278538C}"/>
              </a:ext>
            </a:extLst>
          </p:cNvPr>
          <p:cNvSpPr>
            <a:spLocks noGrp="1"/>
          </p:cNvSpPr>
          <p:nvPr>
            <p:ph type="title"/>
          </p:nvPr>
        </p:nvSpPr>
        <p:spPr/>
        <p:txBody>
          <a:bodyPr/>
          <a:lstStyle/>
          <a:p>
            <a:r>
              <a:rPr lang="en-GB" dirty="0"/>
              <a:t>VOD remains in a rapid growth phase </a:t>
            </a:r>
          </a:p>
        </p:txBody>
      </p:sp>
      <p:sp>
        <p:nvSpPr>
          <p:cNvPr id="3" name="Text Placeholder 2">
            <a:extLst>
              <a:ext uri="{FF2B5EF4-FFF2-40B4-BE49-F238E27FC236}">
                <a16:creationId xmlns:a16="http://schemas.microsoft.com/office/drawing/2014/main" id="{389F859D-37DB-1E94-481C-3AB3F69E9D65}"/>
              </a:ext>
            </a:extLst>
          </p:cNvPr>
          <p:cNvSpPr>
            <a:spLocks noGrp="1"/>
          </p:cNvSpPr>
          <p:nvPr>
            <p:ph type="body" sz="quarter" idx="15"/>
          </p:nvPr>
        </p:nvSpPr>
        <p:spPr/>
        <p:txBody>
          <a:bodyPr/>
          <a:lstStyle/>
          <a:p>
            <a:r>
              <a:rPr lang="en-GB" dirty="0"/>
              <a:t>Source: Barb, All Adults, TV set viewing</a:t>
            </a:r>
          </a:p>
        </p:txBody>
      </p:sp>
      <p:graphicFrame>
        <p:nvGraphicFramePr>
          <p:cNvPr id="4" name="Chart 3">
            <a:extLst>
              <a:ext uri="{FF2B5EF4-FFF2-40B4-BE49-F238E27FC236}">
                <a16:creationId xmlns:a16="http://schemas.microsoft.com/office/drawing/2014/main" id="{90C6BCFB-1208-3B96-7073-BBB30235ED92}"/>
              </a:ext>
            </a:extLst>
          </p:cNvPr>
          <p:cNvGraphicFramePr/>
          <p:nvPr/>
        </p:nvGraphicFramePr>
        <p:xfrm>
          <a:off x="479426" y="1257300"/>
          <a:ext cx="11079941" cy="441261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38EA22D-7451-8F52-DFE4-AC2A61A0BB2C}"/>
              </a:ext>
            </a:extLst>
          </p:cNvPr>
          <p:cNvSpPr txBox="1"/>
          <p:nvPr/>
        </p:nvSpPr>
        <p:spPr>
          <a:xfrm>
            <a:off x="2341984" y="1520889"/>
            <a:ext cx="634482" cy="338554"/>
          </a:xfrm>
          <a:prstGeom prst="rect">
            <a:avLst/>
          </a:prstGeom>
          <a:noFill/>
        </p:spPr>
        <p:txBody>
          <a:bodyPr wrap="square" rtlCol="0">
            <a:spAutoFit/>
          </a:bodyPr>
          <a:lstStyle/>
          <a:p>
            <a:pPr algn="l"/>
            <a:r>
              <a:rPr lang="en-GB" sz="1600" dirty="0">
                <a:solidFill>
                  <a:schemeClr val="bg2"/>
                </a:solidFill>
              </a:rPr>
              <a:t>- 6%</a:t>
            </a:r>
          </a:p>
        </p:txBody>
      </p:sp>
      <p:sp>
        <p:nvSpPr>
          <p:cNvPr id="6" name="TextBox 5">
            <a:extLst>
              <a:ext uri="{FF2B5EF4-FFF2-40B4-BE49-F238E27FC236}">
                <a16:creationId xmlns:a16="http://schemas.microsoft.com/office/drawing/2014/main" id="{5CBA57CB-6420-2ED3-449F-31B414B8984E}"/>
              </a:ext>
            </a:extLst>
          </p:cNvPr>
          <p:cNvSpPr txBox="1"/>
          <p:nvPr/>
        </p:nvSpPr>
        <p:spPr>
          <a:xfrm>
            <a:off x="4218058" y="4188200"/>
            <a:ext cx="836645" cy="338554"/>
          </a:xfrm>
          <a:prstGeom prst="rect">
            <a:avLst/>
          </a:prstGeom>
          <a:noFill/>
        </p:spPr>
        <p:txBody>
          <a:bodyPr wrap="square" rtlCol="0">
            <a:spAutoFit/>
          </a:bodyPr>
          <a:lstStyle/>
          <a:p>
            <a:pPr algn="l"/>
            <a:r>
              <a:rPr lang="en-GB" sz="1600" dirty="0">
                <a:solidFill>
                  <a:schemeClr val="bg2"/>
                </a:solidFill>
              </a:rPr>
              <a:t>+ 25%</a:t>
            </a:r>
          </a:p>
        </p:txBody>
      </p:sp>
      <p:sp>
        <p:nvSpPr>
          <p:cNvPr id="7" name="TextBox 6">
            <a:extLst>
              <a:ext uri="{FF2B5EF4-FFF2-40B4-BE49-F238E27FC236}">
                <a16:creationId xmlns:a16="http://schemas.microsoft.com/office/drawing/2014/main" id="{08E03048-1459-2332-B28A-58E2025C227B}"/>
              </a:ext>
            </a:extLst>
          </p:cNvPr>
          <p:cNvSpPr txBox="1"/>
          <p:nvPr/>
        </p:nvSpPr>
        <p:spPr>
          <a:xfrm>
            <a:off x="6160381" y="3988443"/>
            <a:ext cx="836645" cy="338554"/>
          </a:xfrm>
          <a:prstGeom prst="rect">
            <a:avLst/>
          </a:prstGeom>
          <a:noFill/>
        </p:spPr>
        <p:txBody>
          <a:bodyPr wrap="square" rtlCol="0">
            <a:spAutoFit/>
          </a:bodyPr>
          <a:lstStyle/>
          <a:p>
            <a:pPr algn="l"/>
            <a:r>
              <a:rPr lang="en-GB" sz="1600" dirty="0">
                <a:solidFill>
                  <a:schemeClr val="bg2"/>
                </a:solidFill>
              </a:rPr>
              <a:t>+ 9%</a:t>
            </a:r>
          </a:p>
        </p:txBody>
      </p:sp>
      <p:sp>
        <p:nvSpPr>
          <p:cNvPr id="8" name="TextBox 7">
            <a:extLst>
              <a:ext uri="{FF2B5EF4-FFF2-40B4-BE49-F238E27FC236}">
                <a16:creationId xmlns:a16="http://schemas.microsoft.com/office/drawing/2014/main" id="{BBF1F215-5A9F-88C3-2306-D1D628F8A7FF}"/>
              </a:ext>
            </a:extLst>
          </p:cNvPr>
          <p:cNvSpPr txBox="1"/>
          <p:nvPr/>
        </p:nvSpPr>
        <p:spPr>
          <a:xfrm>
            <a:off x="8170506" y="4296517"/>
            <a:ext cx="836645" cy="338554"/>
          </a:xfrm>
          <a:prstGeom prst="rect">
            <a:avLst/>
          </a:prstGeom>
          <a:noFill/>
        </p:spPr>
        <p:txBody>
          <a:bodyPr wrap="square" rtlCol="0">
            <a:spAutoFit/>
          </a:bodyPr>
          <a:lstStyle/>
          <a:p>
            <a:pPr algn="l"/>
            <a:r>
              <a:rPr lang="en-GB" sz="1600" dirty="0">
                <a:solidFill>
                  <a:schemeClr val="bg2"/>
                </a:solidFill>
              </a:rPr>
              <a:t>+ 36%</a:t>
            </a:r>
          </a:p>
        </p:txBody>
      </p:sp>
    </p:spTree>
    <p:extLst>
      <p:ext uri="{BB962C8B-B14F-4D97-AF65-F5344CB8AC3E}">
        <p14:creationId xmlns:p14="http://schemas.microsoft.com/office/powerpoint/2010/main" val="23956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10FF-EBF8-7722-FA85-80C13278538C}"/>
              </a:ext>
            </a:extLst>
          </p:cNvPr>
          <p:cNvSpPr>
            <a:spLocks noGrp="1"/>
          </p:cNvSpPr>
          <p:nvPr>
            <p:ph type="title"/>
          </p:nvPr>
        </p:nvSpPr>
        <p:spPr/>
        <p:txBody>
          <a:bodyPr/>
          <a:lstStyle/>
          <a:p>
            <a:r>
              <a:rPr lang="en-GB" dirty="0"/>
              <a:t>Ad-supported TV is increasing</a:t>
            </a:r>
          </a:p>
        </p:txBody>
      </p:sp>
      <p:sp>
        <p:nvSpPr>
          <p:cNvPr id="3" name="Text Placeholder 2">
            <a:extLst>
              <a:ext uri="{FF2B5EF4-FFF2-40B4-BE49-F238E27FC236}">
                <a16:creationId xmlns:a16="http://schemas.microsoft.com/office/drawing/2014/main" id="{389F859D-37DB-1E94-481C-3AB3F69E9D65}"/>
              </a:ext>
            </a:extLst>
          </p:cNvPr>
          <p:cNvSpPr>
            <a:spLocks noGrp="1"/>
          </p:cNvSpPr>
          <p:nvPr>
            <p:ph type="body" sz="quarter" idx="15"/>
          </p:nvPr>
        </p:nvSpPr>
        <p:spPr>
          <a:xfrm>
            <a:off x="325338" y="5478535"/>
            <a:ext cx="11334817" cy="304800"/>
          </a:xfrm>
        </p:spPr>
        <p:txBody>
          <a:bodyPr/>
          <a:lstStyle/>
          <a:p>
            <a:r>
              <a:rPr lang="en-GB" dirty="0"/>
              <a:t>Source: Barb – TV set viewing (Jan to July 2024 Vs Jan to July 2023)</a:t>
            </a:r>
          </a:p>
        </p:txBody>
      </p:sp>
      <p:graphicFrame>
        <p:nvGraphicFramePr>
          <p:cNvPr id="6" name="Chart 5">
            <a:extLst>
              <a:ext uri="{FF2B5EF4-FFF2-40B4-BE49-F238E27FC236}">
                <a16:creationId xmlns:a16="http://schemas.microsoft.com/office/drawing/2014/main" id="{7ACA7BCE-A23F-1CAA-35EC-EA1CF9C52AAC}"/>
              </a:ext>
            </a:extLst>
          </p:cNvPr>
          <p:cNvGraphicFramePr/>
          <p:nvPr/>
        </p:nvGraphicFramePr>
        <p:xfrm>
          <a:off x="588281" y="1216077"/>
          <a:ext cx="10907486" cy="246328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42C8594-18F6-1028-3A9C-14982B1B0825}"/>
              </a:ext>
            </a:extLst>
          </p:cNvPr>
          <p:cNvSpPr txBox="1"/>
          <p:nvPr/>
        </p:nvSpPr>
        <p:spPr>
          <a:xfrm>
            <a:off x="472299" y="2121709"/>
            <a:ext cx="1436914" cy="338554"/>
          </a:xfrm>
          <a:prstGeom prst="rect">
            <a:avLst/>
          </a:prstGeom>
          <a:noFill/>
        </p:spPr>
        <p:txBody>
          <a:bodyPr wrap="square" rtlCol="0">
            <a:spAutoFit/>
          </a:bodyPr>
          <a:lstStyle/>
          <a:p>
            <a:pPr algn="l"/>
            <a:r>
              <a:rPr lang="en-GB" sz="1600" b="1" dirty="0">
                <a:solidFill>
                  <a:schemeClr val="bg2"/>
                </a:solidFill>
              </a:rPr>
              <a:t>All Adults</a:t>
            </a:r>
          </a:p>
        </p:txBody>
      </p:sp>
      <p:sp>
        <p:nvSpPr>
          <p:cNvPr id="8" name="TextBox 7">
            <a:extLst>
              <a:ext uri="{FF2B5EF4-FFF2-40B4-BE49-F238E27FC236}">
                <a16:creationId xmlns:a16="http://schemas.microsoft.com/office/drawing/2014/main" id="{199DB257-4677-57AD-ED17-B529707689EE}"/>
              </a:ext>
            </a:extLst>
          </p:cNvPr>
          <p:cNvSpPr txBox="1"/>
          <p:nvPr/>
        </p:nvSpPr>
        <p:spPr>
          <a:xfrm>
            <a:off x="2361098" y="1003361"/>
            <a:ext cx="5831180" cy="338554"/>
          </a:xfrm>
          <a:prstGeom prst="rect">
            <a:avLst/>
          </a:prstGeom>
          <a:noFill/>
        </p:spPr>
        <p:txBody>
          <a:bodyPr wrap="square" rtlCol="0">
            <a:spAutoFit/>
          </a:bodyPr>
          <a:lstStyle/>
          <a:p>
            <a:pPr algn="l"/>
            <a:r>
              <a:rPr lang="en-GB" sz="1600" dirty="0">
                <a:solidFill>
                  <a:schemeClr val="bg2"/>
                </a:solidFill>
              </a:rPr>
              <a:t>% of all viewing to TV content</a:t>
            </a:r>
          </a:p>
        </p:txBody>
      </p:sp>
      <p:grpSp>
        <p:nvGrpSpPr>
          <p:cNvPr id="4" name="Group 3">
            <a:extLst>
              <a:ext uri="{FF2B5EF4-FFF2-40B4-BE49-F238E27FC236}">
                <a16:creationId xmlns:a16="http://schemas.microsoft.com/office/drawing/2014/main" id="{2629E2AB-4AF9-C237-D1D0-523312D15B67}"/>
              </a:ext>
            </a:extLst>
          </p:cNvPr>
          <p:cNvGrpSpPr/>
          <p:nvPr/>
        </p:nvGrpSpPr>
        <p:grpSpPr>
          <a:xfrm>
            <a:off x="588281" y="3429000"/>
            <a:ext cx="10907486" cy="2463282"/>
            <a:chOff x="588281" y="3429000"/>
            <a:chExt cx="10907486" cy="2463282"/>
          </a:xfrm>
        </p:grpSpPr>
        <p:graphicFrame>
          <p:nvGraphicFramePr>
            <p:cNvPr id="9" name="Chart 8">
              <a:extLst>
                <a:ext uri="{FF2B5EF4-FFF2-40B4-BE49-F238E27FC236}">
                  <a16:creationId xmlns:a16="http://schemas.microsoft.com/office/drawing/2014/main" id="{86410FD3-7115-F404-DBE6-1B5E7A244439}"/>
                </a:ext>
              </a:extLst>
            </p:cNvPr>
            <p:cNvGraphicFramePr/>
            <p:nvPr/>
          </p:nvGraphicFramePr>
          <p:xfrm>
            <a:off x="588281" y="3429000"/>
            <a:ext cx="10907486" cy="246328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CEEAF3DB-1255-F486-BFD4-53F154E700DB}"/>
                </a:ext>
              </a:extLst>
            </p:cNvPr>
            <p:cNvSpPr txBox="1"/>
            <p:nvPr/>
          </p:nvSpPr>
          <p:spPr>
            <a:xfrm>
              <a:off x="588281" y="4351189"/>
              <a:ext cx="1436914" cy="338554"/>
            </a:xfrm>
            <a:prstGeom prst="rect">
              <a:avLst/>
            </a:prstGeom>
            <a:noFill/>
          </p:spPr>
          <p:txBody>
            <a:bodyPr wrap="square" rtlCol="0">
              <a:spAutoFit/>
            </a:bodyPr>
            <a:lstStyle/>
            <a:p>
              <a:pPr algn="l"/>
              <a:r>
                <a:rPr lang="en-GB" sz="1600" b="1" dirty="0">
                  <a:solidFill>
                    <a:schemeClr val="bg2"/>
                  </a:solidFill>
                </a:rPr>
                <a:t>16-34s</a:t>
              </a:r>
            </a:p>
          </p:txBody>
        </p:sp>
      </p:grpSp>
    </p:spTree>
    <p:extLst>
      <p:ext uri="{BB962C8B-B14F-4D97-AF65-F5344CB8AC3E}">
        <p14:creationId xmlns:p14="http://schemas.microsoft.com/office/powerpoint/2010/main" val="62086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24DF79E-B835-FFB6-E864-9157EC236A4D}"/>
              </a:ext>
            </a:extLst>
          </p:cNvPr>
          <p:cNvGraphicFramePr/>
          <p:nvPr/>
        </p:nvGraphicFramePr>
        <p:xfrm>
          <a:off x="566738" y="1122796"/>
          <a:ext cx="11530012" cy="473646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994851C-B372-4F85-1E16-2D2A72241A88}"/>
              </a:ext>
            </a:extLst>
          </p:cNvPr>
          <p:cNvSpPr txBox="1"/>
          <p:nvPr/>
        </p:nvSpPr>
        <p:spPr>
          <a:xfrm>
            <a:off x="4133473" y="961942"/>
            <a:ext cx="7061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D4D4D"/>
                </a:solidFill>
                <a:effectLst/>
                <a:uLnTx/>
                <a:uFillTx/>
                <a:latin typeface="Arial"/>
                <a:ea typeface="+mn-ea"/>
                <a:cs typeface="+mn-cs"/>
              </a:rPr>
              <a:t>AVE MINS OF AV ADVERTISING WATCHED PER DAY</a:t>
            </a:r>
          </a:p>
        </p:txBody>
      </p:sp>
      <p:sp>
        <p:nvSpPr>
          <p:cNvPr id="7" name="Title 1">
            <a:extLst>
              <a:ext uri="{FF2B5EF4-FFF2-40B4-BE49-F238E27FC236}">
                <a16:creationId xmlns:a16="http://schemas.microsoft.com/office/drawing/2014/main" id="{925879C7-6F0F-9AB1-070B-BF07406691A9}"/>
              </a:ext>
            </a:extLst>
          </p:cNvPr>
          <p:cNvSpPr>
            <a:spLocks noGrp="1"/>
          </p:cNvSpPr>
          <p:nvPr>
            <p:ph type="title"/>
          </p:nvPr>
        </p:nvSpPr>
        <p:spPr>
          <a:xfrm>
            <a:off x="371475" y="359944"/>
            <a:ext cx="11530013" cy="1021181"/>
          </a:xfrm>
        </p:spPr>
        <p:txBody>
          <a:bodyPr/>
          <a:lstStyle/>
          <a:p>
            <a:r>
              <a:rPr lang="en-GB" dirty="0"/>
              <a:t>Reach potential in ad-supported TV is increasing</a:t>
            </a:r>
          </a:p>
        </p:txBody>
      </p:sp>
      <p:sp>
        <p:nvSpPr>
          <p:cNvPr id="8" name="Text Placeholder 3">
            <a:extLst>
              <a:ext uri="{FF2B5EF4-FFF2-40B4-BE49-F238E27FC236}">
                <a16:creationId xmlns:a16="http://schemas.microsoft.com/office/drawing/2014/main" id="{8A53DDE1-3FEA-3E9B-83C6-5EF4BBDE0C57}"/>
              </a:ext>
            </a:extLst>
          </p:cNvPr>
          <p:cNvSpPr txBox="1">
            <a:spLocks/>
          </p:cNvSpPr>
          <p:nvPr/>
        </p:nvSpPr>
        <p:spPr>
          <a:xfrm>
            <a:off x="377758" y="5591258"/>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 July 2024, Adults, TV set viewing, deciles ranked on weight of viewing to TV Set viewing (linear, BVOD, SVOD, and video-sharing)</a:t>
            </a:r>
          </a:p>
        </p:txBody>
      </p:sp>
      <p:pic>
        <p:nvPicPr>
          <p:cNvPr id="10" name="Picture 9">
            <a:extLst>
              <a:ext uri="{FF2B5EF4-FFF2-40B4-BE49-F238E27FC236}">
                <a16:creationId xmlns:a16="http://schemas.microsoft.com/office/drawing/2014/main" id="{A7222956-DF15-45C6-16F6-E89C15B000DC}"/>
              </a:ext>
            </a:extLst>
          </p:cNvPr>
          <p:cNvPicPr>
            <a:picLocks noChangeAspect="1"/>
          </p:cNvPicPr>
          <p:nvPr/>
        </p:nvPicPr>
        <p:blipFill>
          <a:blip r:embed="rId4"/>
          <a:stretch>
            <a:fillRect/>
          </a:stretch>
        </p:blipFill>
        <p:spPr>
          <a:xfrm>
            <a:off x="1593714" y="1215051"/>
            <a:ext cx="8915059" cy="289017"/>
          </a:xfrm>
          <a:prstGeom prst="rect">
            <a:avLst/>
          </a:prstGeom>
        </p:spPr>
      </p:pic>
    </p:spTree>
    <p:extLst>
      <p:ext uri="{BB962C8B-B14F-4D97-AF65-F5344CB8AC3E}">
        <p14:creationId xmlns:p14="http://schemas.microsoft.com/office/powerpoint/2010/main" val="37525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4687-3E22-7286-50FD-C45081166B24}"/>
              </a:ext>
            </a:extLst>
          </p:cNvPr>
          <p:cNvSpPr>
            <a:spLocks noGrp="1"/>
          </p:cNvSpPr>
          <p:nvPr>
            <p:ph type="title"/>
          </p:nvPr>
        </p:nvSpPr>
        <p:spPr>
          <a:xfrm>
            <a:off x="381866" y="359944"/>
            <a:ext cx="11341099" cy="1021181"/>
          </a:xfrm>
        </p:spPr>
        <p:txBody>
          <a:bodyPr/>
          <a:lstStyle/>
          <a:p>
            <a:r>
              <a:rPr lang="en-GB" dirty="0"/>
              <a:t>VOD is enabling us to watch more Drama, Ents and Film</a:t>
            </a:r>
          </a:p>
        </p:txBody>
      </p:sp>
      <p:sp>
        <p:nvSpPr>
          <p:cNvPr id="3" name="Text Placeholder 2">
            <a:extLst>
              <a:ext uri="{FF2B5EF4-FFF2-40B4-BE49-F238E27FC236}">
                <a16:creationId xmlns:a16="http://schemas.microsoft.com/office/drawing/2014/main" id="{2B0CF9EA-280D-4E8C-4DD9-6FFA76FB99B5}"/>
              </a:ext>
            </a:extLst>
          </p:cNvPr>
          <p:cNvSpPr>
            <a:spLocks noGrp="1"/>
          </p:cNvSpPr>
          <p:nvPr>
            <p:ph type="body" sz="quarter" idx="15"/>
          </p:nvPr>
        </p:nvSpPr>
        <p:spPr>
          <a:xfrm>
            <a:off x="360000" y="5400000"/>
            <a:ext cx="11334817" cy="304800"/>
          </a:xfrm>
        </p:spPr>
        <p:txBody>
          <a:bodyPr/>
          <a:lstStyle/>
          <a:p>
            <a:pPr algn="l">
              <a:spcBef>
                <a:spcPts val="0"/>
              </a:spcBef>
            </a:pPr>
            <a:r>
              <a:rPr lang="en-GB"/>
              <a:t>Source: Barb - TV set only, Individuals</a:t>
            </a:r>
          </a:p>
        </p:txBody>
      </p:sp>
      <p:graphicFrame>
        <p:nvGraphicFramePr>
          <p:cNvPr id="6" name="Chart 5">
            <a:extLst>
              <a:ext uri="{FF2B5EF4-FFF2-40B4-BE49-F238E27FC236}">
                <a16:creationId xmlns:a16="http://schemas.microsoft.com/office/drawing/2014/main" id="{98E51DB9-A32B-D4E0-073D-61A5EC44A249}"/>
              </a:ext>
            </a:extLst>
          </p:cNvPr>
          <p:cNvGraphicFramePr/>
          <p:nvPr/>
        </p:nvGraphicFramePr>
        <p:xfrm>
          <a:off x="381866" y="996901"/>
          <a:ext cx="11334817" cy="460875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7FE3202F-AD62-EC61-8B86-3F98EF0C116A}"/>
              </a:ext>
            </a:extLst>
          </p:cNvPr>
          <p:cNvSpPr txBox="1"/>
          <p:nvPr/>
        </p:nvSpPr>
        <p:spPr>
          <a:xfrm>
            <a:off x="4538641" y="5138390"/>
            <a:ext cx="3376772"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D4D4D"/>
                </a:solidFill>
                <a:effectLst/>
                <a:uLnTx/>
                <a:uFillTx/>
                <a:latin typeface="Arial"/>
                <a:ea typeface="+mn-ea"/>
                <a:cs typeface="+mn-cs"/>
              </a:rPr>
              <a:t>MINUTES PER PERSON PER DAY</a:t>
            </a:r>
          </a:p>
        </p:txBody>
      </p:sp>
      <p:sp>
        <p:nvSpPr>
          <p:cNvPr id="4" name="Rectangle 3">
            <a:extLst>
              <a:ext uri="{FF2B5EF4-FFF2-40B4-BE49-F238E27FC236}">
                <a16:creationId xmlns:a16="http://schemas.microsoft.com/office/drawing/2014/main" id="{56F2D9D4-634B-744E-279F-47AA29D9A5C0}"/>
              </a:ext>
            </a:extLst>
          </p:cNvPr>
          <p:cNvSpPr/>
          <p:nvPr/>
        </p:nvSpPr>
        <p:spPr>
          <a:xfrm flipH="1" flipV="1">
            <a:off x="609090" y="1158713"/>
            <a:ext cx="1219200" cy="404172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E03CE506-2227-C7CA-EBD7-C2B6EB2D94A5}"/>
              </a:ext>
            </a:extLst>
          </p:cNvPr>
          <p:cNvSpPr txBox="1"/>
          <p:nvPr/>
        </p:nvSpPr>
        <p:spPr>
          <a:xfrm>
            <a:off x="696687" y="1351433"/>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Entertainment</a:t>
            </a:r>
          </a:p>
        </p:txBody>
      </p:sp>
      <p:sp>
        <p:nvSpPr>
          <p:cNvPr id="8" name="TextBox 7">
            <a:extLst>
              <a:ext uri="{FF2B5EF4-FFF2-40B4-BE49-F238E27FC236}">
                <a16:creationId xmlns:a16="http://schemas.microsoft.com/office/drawing/2014/main" id="{2D83AE65-4241-15E1-BBAC-4D376110E60E}"/>
              </a:ext>
            </a:extLst>
          </p:cNvPr>
          <p:cNvSpPr txBox="1"/>
          <p:nvPr/>
        </p:nvSpPr>
        <p:spPr>
          <a:xfrm>
            <a:off x="1175657" y="1698540"/>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Drama</a:t>
            </a:r>
          </a:p>
        </p:txBody>
      </p:sp>
      <p:sp>
        <p:nvSpPr>
          <p:cNvPr id="9" name="TextBox 8">
            <a:extLst>
              <a:ext uri="{FF2B5EF4-FFF2-40B4-BE49-F238E27FC236}">
                <a16:creationId xmlns:a16="http://schemas.microsoft.com/office/drawing/2014/main" id="{ADFE698B-DE06-3BE3-56BB-36F372BDA735}"/>
              </a:ext>
            </a:extLst>
          </p:cNvPr>
          <p:cNvSpPr txBox="1"/>
          <p:nvPr/>
        </p:nvSpPr>
        <p:spPr>
          <a:xfrm>
            <a:off x="1223044" y="2043789"/>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News</a:t>
            </a:r>
          </a:p>
        </p:txBody>
      </p:sp>
      <p:sp>
        <p:nvSpPr>
          <p:cNvPr id="10" name="TextBox 9">
            <a:extLst>
              <a:ext uri="{FF2B5EF4-FFF2-40B4-BE49-F238E27FC236}">
                <a16:creationId xmlns:a16="http://schemas.microsoft.com/office/drawing/2014/main" id="{5737120E-6E1F-3915-42CB-D2D37E618B93}"/>
              </a:ext>
            </a:extLst>
          </p:cNvPr>
          <p:cNvSpPr txBox="1"/>
          <p:nvPr/>
        </p:nvSpPr>
        <p:spPr>
          <a:xfrm>
            <a:off x="1262489" y="2395395"/>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Sport</a:t>
            </a:r>
          </a:p>
        </p:txBody>
      </p:sp>
      <p:sp>
        <p:nvSpPr>
          <p:cNvPr id="11" name="TextBox 10">
            <a:extLst>
              <a:ext uri="{FF2B5EF4-FFF2-40B4-BE49-F238E27FC236}">
                <a16:creationId xmlns:a16="http://schemas.microsoft.com/office/drawing/2014/main" id="{C568CAED-5FC8-3636-DA44-1890091A22A9}"/>
              </a:ext>
            </a:extLst>
          </p:cNvPr>
          <p:cNvSpPr txBox="1"/>
          <p:nvPr/>
        </p:nvSpPr>
        <p:spPr>
          <a:xfrm>
            <a:off x="624587" y="2761480"/>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Documentaries</a:t>
            </a:r>
          </a:p>
        </p:txBody>
      </p:sp>
      <p:sp>
        <p:nvSpPr>
          <p:cNvPr id="12" name="TextBox 11">
            <a:extLst>
              <a:ext uri="{FF2B5EF4-FFF2-40B4-BE49-F238E27FC236}">
                <a16:creationId xmlns:a16="http://schemas.microsoft.com/office/drawing/2014/main" id="{B4146F2E-AC34-635F-DEAD-E932743F6CD0}"/>
              </a:ext>
            </a:extLst>
          </p:cNvPr>
          <p:cNvSpPr txBox="1"/>
          <p:nvPr/>
        </p:nvSpPr>
        <p:spPr>
          <a:xfrm>
            <a:off x="1099204" y="3117791"/>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Hobbies</a:t>
            </a:r>
          </a:p>
        </p:txBody>
      </p:sp>
      <p:sp>
        <p:nvSpPr>
          <p:cNvPr id="13" name="TextBox 12">
            <a:extLst>
              <a:ext uri="{FF2B5EF4-FFF2-40B4-BE49-F238E27FC236}">
                <a16:creationId xmlns:a16="http://schemas.microsoft.com/office/drawing/2014/main" id="{B82B840A-B78C-01C4-A18D-F53ADE58167D}"/>
              </a:ext>
            </a:extLst>
          </p:cNvPr>
          <p:cNvSpPr txBox="1"/>
          <p:nvPr/>
        </p:nvSpPr>
        <p:spPr>
          <a:xfrm>
            <a:off x="1293331" y="3462865"/>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Films</a:t>
            </a:r>
          </a:p>
        </p:txBody>
      </p:sp>
      <p:sp>
        <p:nvSpPr>
          <p:cNvPr id="14" name="TextBox 13">
            <a:extLst>
              <a:ext uri="{FF2B5EF4-FFF2-40B4-BE49-F238E27FC236}">
                <a16:creationId xmlns:a16="http://schemas.microsoft.com/office/drawing/2014/main" id="{E248FD26-AE4A-C408-0F89-88BA89C9D4B9}"/>
              </a:ext>
            </a:extLst>
          </p:cNvPr>
          <p:cNvSpPr txBox="1"/>
          <p:nvPr/>
        </p:nvSpPr>
        <p:spPr>
          <a:xfrm>
            <a:off x="714100" y="3828009"/>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Current Affairs</a:t>
            </a:r>
          </a:p>
        </p:txBody>
      </p:sp>
      <p:sp>
        <p:nvSpPr>
          <p:cNvPr id="15" name="TextBox 14">
            <a:extLst>
              <a:ext uri="{FF2B5EF4-FFF2-40B4-BE49-F238E27FC236}">
                <a16:creationId xmlns:a16="http://schemas.microsoft.com/office/drawing/2014/main" id="{5C6C6E2A-A94C-DC6F-74E8-5D5C9A5A3123}"/>
              </a:ext>
            </a:extLst>
          </p:cNvPr>
          <p:cNvSpPr txBox="1"/>
          <p:nvPr/>
        </p:nvSpPr>
        <p:spPr>
          <a:xfrm>
            <a:off x="1112266" y="4183884"/>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Children</a:t>
            </a:r>
          </a:p>
        </p:txBody>
      </p:sp>
      <p:sp>
        <p:nvSpPr>
          <p:cNvPr id="16" name="TextBox 15">
            <a:extLst>
              <a:ext uri="{FF2B5EF4-FFF2-40B4-BE49-F238E27FC236}">
                <a16:creationId xmlns:a16="http://schemas.microsoft.com/office/drawing/2014/main" id="{5F8BD45A-6657-5EB1-1660-D84BF0850FD4}"/>
              </a:ext>
            </a:extLst>
          </p:cNvPr>
          <p:cNvSpPr txBox="1"/>
          <p:nvPr/>
        </p:nvSpPr>
        <p:spPr>
          <a:xfrm>
            <a:off x="1274189" y="4536671"/>
            <a:ext cx="14848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Music</a:t>
            </a:r>
          </a:p>
        </p:txBody>
      </p:sp>
    </p:spTree>
    <p:extLst>
      <p:ext uri="{BB962C8B-B14F-4D97-AF65-F5344CB8AC3E}">
        <p14:creationId xmlns:p14="http://schemas.microsoft.com/office/powerpoint/2010/main" val="284886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6817</Words>
  <Application>Microsoft Office PowerPoint</Application>
  <PresentationFormat>Widescreen</PresentationFormat>
  <Paragraphs>694</Paragraphs>
  <Slides>58</Slides>
  <Notes>48</Notes>
  <HiddenSlides>1</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58</vt:i4>
      </vt:variant>
    </vt:vector>
  </HeadingPairs>
  <TitlesOfParts>
    <vt:vector size="73" baseType="lpstr">
      <vt:lpstr>4text</vt:lpstr>
      <vt:lpstr>Aptos</vt:lpstr>
      <vt:lpstr>Arial</vt:lpstr>
      <vt:lpstr>Calibri</vt:lpstr>
      <vt:lpstr>Century Gothic</vt:lpstr>
      <vt:lpstr>Consolas</vt:lpstr>
      <vt:lpstr>Courier New</vt:lpstr>
      <vt:lpstr>Founders Grotesk Bold</vt:lpstr>
      <vt:lpstr>Founders Grotesk Regular</vt:lpstr>
      <vt:lpstr>FoundersGrotesk-Regular</vt:lpstr>
      <vt:lpstr>Helvetica Neue</vt:lpstr>
      <vt:lpstr>Poppins Light</vt:lpstr>
      <vt:lpstr>proxima-nova</vt:lpstr>
      <vt:lpstr>Thinkbox</vt:lpstr>
      <vt:lpstr>2_Thinkbox</vt:lpstr>
      <vt:lpstr>TV: It’s for everyone </vt:lpstr>
      <vt:lpstr>1. Who is Thinkbox?</vt:lpstr>
      <vt:lpstr>What we’ll be covering…</vt:lpstr>
      <vt:lpstr>1. VIEWING LANDSCAPE</vt:lpstr>
      <vt:lpstr>The world of TV has expanded</vt:lpstr>
      <vt:lpstr>VOD remains in a rapid growth phase </vt:lpstr>
      <vt:lpstr>Ad-supported TV is increasing</vt:lpstr>
      <vt:lpstr>Reach potential in ad-supported TV is increasing</vt:lpstr>
      <vt:lpstr>VOD is enabling us to watch more Drama, Ents and Film</vt:lpstr>
      <vt:lpstr>2. TV: THE BASICS</vt:lpstr>
      <vt:lpstr>TV population (universe) sizes in millions </vt:lpstr>
      <vt:lpstr>Commercial linear TV daily, weekly &amp; monthly reach</vt:lpstr>
      <vt:lpstr>Total linear TV daily, weekly &amp; monthly reach</vt:lpstr>
      <vt:lpstr>How we watch broadcaster TV</vt:lpstr>
      <vt:lpstr>The main players</vt:lpstr>
      <vt:lpstr>The SVODs</vt:lpstr>
      <vt:lpstr>TV Buying Audiences</vt:lpstr>
      <vt:lpstr>Linear Spot</vt:lpstr>
      <vt:lpstr>BVOD</vt:lpstr>
      <vt:lpstr>PowerPoint Presentation</vt:lpstr>
      <vt:lpstr>PowerPoint Presentation</vt:lpstr>
      <vt:lpstr>The right in-home advertising context can increase ad recall by up to 6.3 times</vt:lpstr>
      <vt:lpstr>3. ADVANCED TV</vt:lpstr>
      <vt:lpstr>Advanced TV – bringing together the  best of both worlds</vt:lpstr>
      <vt:lpstr>PowerPoint Presentation</vt:lpstr>
      <vt:lpstr>Fuelled by the richness of broadcasters’ first-party data</vt:lpstr>
      <vt:lpstr>Advanced TV lives in a premium environment</vt:lpstr>
      <vt:lpstr>AdSmart from Sky</vt:lpstr>
      <vt:lpstr>Using advanced TV to enhance effectiveness</vt:lpstr>
      <vt:lpstr>Using advanced TV to enhance effectiveness</vt:lpstr>
      <vt:lpstr>‘Middle tier’ of viewers are key to BVOD’s incremental reach</vt:lpstr>
      <vt:lpstr>BVOD provides good odds of reaching an attractive audience</vt:lpstr>
      <vt:lpstr>Using advanced TV to enhance effectiveness</vt:lpstr>
      <vt:lpstr>Geo-targeting</vt:lpstr>
      <vt:lpstr>Using advanced TV to enhance effectiveness</vt:lpstr>
      <vt:lpstr>Customised target audiences</vt:lpstr>
      <vt:lpstr>Using advanced TV to enhance effectiveness</vt:lpstr>
      <vt:lpstr>Customer data-matching &amp; opportunities for targeting</vt:lpstr>
      <vt:lpstr>BVOD &amp; AdSmart Pricing</vt:lpstr>
      <vt:lpstr>4. IT’S FOR EVERYONE</vt:lpstr>
      <vt:lpstr>671 advertisers spent less than £50k on TV in 2023</vt:lpstr>
      <vt:lpstr>Average TV view costs 0.65p (in 2023)</vt:lpstr>
      <vt:lpstr>TV remains the lowest priced video channel</vt:lpstr>
      <vt:lpstr>5. THE BUSINESS CASE FOR ADVERTSING</vt:lpstr>
      <vt:lpstr>Profit Ability 2 database: quality, independence, current</vt:lpstr>
      <vt:lpstr>Sustained effects are substantial: c.60% of total profit volume</vt:lpstr>
      <vt:lpstr>Immediate payback not exclusive to ‘performance’ media</vt:lpstr>
      <vt:lpstr>‘Traditional’ media (TV, Audio, Print) still deliver in short-term</vt:lpstr>
      <vt:lpstr>Linear TV: unmatched as the total Profit ROI volume driver</vt:lpstr>
      <vt:lpstr>TV is the biggest single source of website traffic</vt:lpstr>
      <vt:lpstr>TV advertising drove uplifts in search for Chocomel</vt:lpstr>
      <vt:lpstr>TV advertising drove uplifts in search for Abba Voyage</vt:lpstr>
      <vt:lpstr>TV advertising drove uplifts in search for Who Gives a Crap</vt:lpstr>
      <vt:lpstr>A few final things</vt:lpstr>
      <vt:lpstr>PowerPoint Presentation</vt:lpstr>
      <vt:lpstr>PowerPoint Presentation</vt:lpstr>
      <vt:lpstr>PowerPoint Presentation</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Ward Masters</dc:creator>
  <cp:lastModifiedBy>Lucy Upton</cp:lastModifiedBy>
  <cp:revision>18</cp:revision>
  <dcterms:created xsi:type="dcterms:W3CDTF">2024-11-11T14:13:40Z</dcterms:created>
  <dcterms:modified xsi:type="dcterms:W3CDTF">2024-12-04T09:07:55Z</dcterms:modified>
</cp:coreProperties>
</file>